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67" r:id="rId2"/>
    <p:sldId id="266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8" r:id="rId12"/>
    <p:sldId id="269" r:id="rId13"/>
    <p:sldId id="270" r:id="rId14"/>
    <p:sldId id="264" r:id="rId15"/>
    <p:sldId id="271" r:id="rId16"/>
    <p:sldId id="272" r:id="rId17"/>
    <p:sldId id="274" r:id="rId18"/>
    <p:sldId id="275" r:id="rId19"/>
    <p:sldId id="265" r:id="rId20"/>
  </p:sldIdLst>
  <p:sldSz cx="14630400" cy="8229600"/>
  <p:notesSz cx="8229600" cy="14630400"/>
  <p:embeddedFontLst>
    <p:embeddedFont>
      <p:font typeface="Instrument Sans Medium" panose="020B0604020202020204" charset="0"/>
      <p:regular r:id="rId22"/>
    </p:embeddedFont>
    <p:embeddedFont>
      <p:font typeface="Instrument Sans Semi Bold" panose="020B0604020202020204" charset="0"/>
      <p:regular r:id="rId23"/>
    </p:embeddedFont>
    <p:embeddedFont>
      <p:font typeface="Lucida Bright" panose="02040602050505020304" pitchFamily="18" charset="0"/>
      <p:regular r:id="rId24"/>
      <p:bold r:id="rId25"/>
      <p:italic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5F80B6-7CB0-27F0-1105-1AC8749B7726}" v="59" dt="2024-12-04T12:20:27.665"/>
    <p1510:client id="{4D8BA345-C208-43B8-A2FC-D575A1E64894}" v="356" dt="2024-12-04T12:21:13.156"/>
    <p1510:client id="{AD2B0B8A-606C-AE05-3A38-0F4C8086BEC8}" v="112" dt="2024-12-04T12:29:41.476"/>
    <p1510:client id="{D5F74947-0185-4553-E579-EC97CF218D1D}" v="149" dt="2024-12-04T11:56:29.2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1522" y="-557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61C34-1A47-4405-8871-83C491B98EB0}" type="datetimeFigureOut">
              <a:t>26.01.2025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9A3C4-9D8A-4DE8-97B9-1704393D2E09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7402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91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youtube.com/watch?v=40U7ujixbN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snímek obrazovky, Webové stránky, Webová stránka&#10;&#10;Popis se vygeneroval automaticky.">
            <a:extLst>
              <a:ext uri="{FF2B5EF4-FFF2-40B4-BE49-F238E27FC236}">
                <a16:creationId xmlns:a16="http://schemas.microsoft.com/office/drawing/2014/main" id="{2355BECF-1DE7-F7DB-5C05-9155A896B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415"/>
            <a:ext cx="14630400" cy="750276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3733C5D-3A54-5F87-BA53-25585C20EB0B}"/>
              </a:ext>
            </a:extLst>
          </p:cNvPr>
          <p:cNvSpPr txBox="1"/>
          <p:nvPr/>
        </p:nvSpPr>
        <p:spPr>
          <a:xfrm>
            <a:off x="12783842" y="7799996"/>
            <a:ext cx="1797148" cy="296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814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2143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Profesní úspěchy</a:t>
            </a:r>
            <a:endParaRPr lang="en-US" sz="445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870371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56641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Vývoj produktů</a:t>
            </a:r>
            <a:endParaRPr lang="en-US" sz="2200"/>
          </a:p>
        </p:txBody>
      </p:sp>
      <p:sp>
        <p:nvSpPr>
          <p:cNvPr id="6" name="Text 2"/>
          <p:cNvSpPr/>
          <p:nvPr/>
        </p:nvSpPr>
        <p:spPr>
          <a:xfrm>
            <a:off x="793790" y="6154579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Spolupracoval na vývoji produktů pro zlepšení zdravotního stavu obyvatelstva v Madetě.</a:t>
            </a:r>
            <a:endParaRPr lang="en-US" sz="175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704" y="4870371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54704" y="56641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Inovace</a:t>
            </a:r>
            <a:endParaRPr lang="en-US" sz="2200"/>
          </a:p>
        </p:txBody>
      </p:sp>
      <p:sp>
        <p:nvSpPr>
          <p:cNvPr id="9" name="Text 4"/>
          <p:cNvSpPr/>
          <p:nvPr/>
        </p:nvSpPr>
        <p:spPr>
          <a:xfrm>
            <a:off x="5254704" y="6154579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Podával zlepšováky v mlékárenském průmyslu.</a:t>
            </a:r>
            <a:endParaRPr lang="en-US" sz="175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738" y="4870371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738" y="56641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Kariérní postup</a:t>
            </a:r>
            <a:endParaRPr lang="en-US" sz="2200"/>
          </a:p>
        </p:txBody>
      </p:sp>
      <p:sp>
        <p:nvSpPr>
          <p:cNvPr id="12" name="Text 6"/>
          <p:cNvSpPr/>
          <p:nvPr/>
        </p:nvSpPr>
        <p:spPr>
          <a:xfrm>
            <a:off x="9715738" y="6154579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Z pomocného dělníka se vypracoval na pozici mistra.</a:t>
            </a:r>
            <a:endParaRPr lang="en-US" sz="175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D1A9DA6F-211A-2070-019C-756689981576}"/>
              </a:ext>
            </a:extLst>
          </p:cNvPr>
          <p:cNvSpPr/>
          <p:nvPr/>
        </p:nvSpPr>
        <p:spPr>
          <a:xfrm>
            <a:off x="12672677" y="7799995"/>
            <a:ext cx="1834203" cy="389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58" y="0"/>
            <a:ext cx="14626743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Palina Sharenda-Panasiuk Was Diagnosed With A Serious Illness - Belarusian  News - Charter'97">
            <a:extLst>
              <a:ext uri="{FF2B5EF4-FFF2-40B4-BE49-F238E27FC236}">
                <a16:creationId xmlns:a16="http://schemas.microsoft.com/office/drawing/2014/main" id="{5BE9B8C9-7BD5-6639-43CB-A7FA1D7B00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918"/>
          <a:stretch/>
        </p:blipFill>
        <p:spPr>
          <a:xfrm>
            <a:off x="3026827" y="10"/>
            <a:ext cx="11603570" cy="82295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8868315" cy="82296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/>
          <p:nvPr/>
        </p:nvSpPr>
        <p:spPr>
          <a:xfrm>
            <a:off x="1005840" y="438150"/>
            <a:ext cx="4586626" cy="2279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err="1">
                <a:solidFill>
                  <a:schemeClr val="accent1">
                    <a:lumMod val="60000"/>
                    <a:lumOff val="40000"/>
                  </a:schemeClr>
                </a:solidFill>
                <a:latin typeface="Lucida Bright"/>
                <a:ea typeface="Calibri"/>
                <a:cs typeface="Calibri"/>
              </a:rPr>
              <a:t>Případ</a:t>
            </a:r>
            <a:r>
              <a:rPr lang="en-US" sz="3700">
                <a:solidFill>
                  <a:schemeClr val="accent1">
                    <a:lumMod val="60000"/>
                    <a:lumOff val="40000"/>
                  </a:schemeClr>
                </a:solidFill>
                <a:latin typeface="Lucida Bright"/>
                <a:ea typeface="Calibri"/>
                <a:cs typeface="Calibri"/>
              </a:rPr>
              <a:t> </a:t>
            </a:r>
            <a:r>
              <a:rPr lang="en-US" sz="3700" err="1">
                <a:solidFill>
                  <a:schemeClr val="accent1">
                    <a:lumMod val="60000"/>
                    <a:lumOff val="40000"/>
                  </a:schemeClr>
                </a:solidFill>
                <a:latin typeface="Lucida Bright"/>
                <a:ea typeface="Calibri"/>
                <a:cs typeface="Calibri"/>
              </a:rPr>
              <a:t>Paliny</a:t>
            </a:r>
            <a:r>
              <a:rPr lang="en-US" sz="3700">
                <a:solidFill>
                  <a:schemeClr val="accent1">
                    <a:lumMod val="60000"/>
                    <a:lumOff val="40000"/>
                  </a:schemeClr>
                </a:solidFill>
                <a:latin typeface="Lucida Bright"/>
                <a:ea typeface="Calibri"/>
                <a:cs typeface="Calibri"/>
              </a:rPr>
              <a:t> Sharenda-Panasiuk: </a:t>
            </a:r>
            <a:r>
              <a:rPr lang="en-US" sz="3700" err="1">
                <a:solidFill>
                  <a:schemeClr val="accent1">
                    <a:lumMod val="60000"/>
                    <a:lumOff val="40000"/>
                  </a:schemeClr>
                </a:solidFill>
                <a:latin typeface="Lucida Bright"/>
                <a:ea typeface="Calibri"/>
                <a:cs typeface="Calibri"/>
              </a:rPr>
              <a:t>Boj</a:t>
            </a:r>
            <a:r>
              <a:rPr lang="en-US" sz="3700">
                <a:solidFill>
                  <a:schemeClr val="accent1">
                    <a:lumMod val="60000"/>
                    <a:lumOff val="40000"/>
                  </a:schemeClr>
                </a:solidFill>
                <a:latin typeface="Lucida Bright"/>
                <a:ea typeface="Calibri"/>
                <a:cs typeface="Calibri"/>
              </a:rPr>
              <a:t> </a:t>
            </a:r>
            <a:r>
              <a:rPr lang="en-US" sz="3700" err="1">
                <a:solidFill>
                  <a:schemeClr val="accent1">
                    <a:lumMod val="60000"/>
                    <a:lumOff val="40000"/>
                  </a:schemeClr>
                </a:solidFill>
                <a:latin typeface="Lucida Bright"/>
                <a:ea typeface="Calibri"/>
                <a:cs typeface="Calibri"/>
              </a:rPr>
              <a:t>Běloruské</a:t>
            </a:r>
            <a:r>
              <a:rPr lang="en-US" sz="3700">
                <a:solidFill>
                  <a:schemeClr val="accent1">
                    <a:lumMod val="60000"/>
                    <a:lumOff val="40000"/>
                  </a:schemeClr>
                </a:solidFill>
                <a:latin typeface="Lucida Bright"/>
                <a:ea typeface="Calibri"/>
                <a:cs typeface="Calibri"/>
              </a:rPr>
              <a:t> </a:t>
            </a:r>
            <a:r>
              <a:rPr lang="en-US" sz="3700" err="1">
                <a:solidFill>
                  <a:schemeClr val="accent1">
                    <a:lumMod val="60000"/>
                    <a:lumOff val="40000"/>
                  </a:schemeClr>
                </a:solidFill>
                <a:latin typeface="Lucida Bright"/>
                <a:ea typeface="Calibri"/>
                <a:cs typeface="Calibri"/>
              </a:rPr>
              <a:t>Aktivisty</a:t>
            </a:r>
            <a:endParaRPr lang="en-US" sz="3700">
              <a:solidFill>
                <a:schemeClr val="accent1">
                  <a:lumMod val="60000"/>
                  <a:lumOff val="40000"/>
                </a:schemeClr>
              </a:solidFill>
              <a:latin typeface="Lucida Bright"/>
              <a:ea typeface="Calibri"/>
              <a:cs typeface="Calibri"/>
            </a:endParaRPr>
          </a:p>
        </p:txBody>
      </p:sp>
      <p:sp>
        <p:nvSpPr>
          <p:cNvPr id="4" name="Text 1"/>
          <p:cNvSpPr/>
          <p:nvPr/>
        </p:nvSpPr>
        <p:spPr>
          <a:xfrm>
            <a:off x="1005840" y="2921041"/>
            <a:ext cx="4586626" cy="44913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Palina Sharenda-Panasiuk je </a:t>
            </a:r>
            <a:r>
              <a:rPr lang="en-US" sz="2400" err="1"/>
              <a:t>běloruská</a:t>
            </a:r>
            <a:r>
              <a:rPr lang="en-US" sz="2400"/>
              <a:t> </a:t>
            </a:r>
            <a:r>
              <a:rPr lang="en-US" sz="2400" err="1"/>
              <a:t>aktivistka</a:t>
            </a:r>
            <a:r>
              <a:rPr lang="en-US" sz="2400"/>
              <a:t>, </a:t>
            </a:r>
            <a:r>
              <a:rPr lang="en-US" sz="2400" err="1"/>
              <a:t>která</a:t>
            </a:r>
            <a:r>
              <a:rPr lang="en-US" sz="2400"/>
              <a:t> </a:t>
            </a:r>
            <a:r>
              <a:rPr lang="en-US" sz="2400" err="1"/>
              <a:t>byla</a:t>
            </a:r>
            <a:r>
              <a:rPr lang="en-US" sz="2400"/>
              <a:t> </a:t>
            </a:r>
            <a:r>
              <a:rPr lang="en-US" sz="2400" err="1"/>
              <a:t>uvězněna</a:t>
            </a:r>
            <a:r>
              <a:rPr lang="en-US" sz="2400"/>
              <a:t> za </a:t>
            </a:r>
            <a:r>
              <a:rPr lang="en-US" sz="2400" err="1"/>
              <a:t>své</a:t>
            </a:r>
            <a:r>
              <a:rPr lang="en-US" sz="2400"/>
              <a:t> </a:t>
            </a:r>
            <a:r>
              <a:rPr lang="en-US" sz="2400" err="1"/>
              <a:t>nebojácné</a:t>
            </a:r>
            <a:r>
              <a:rPr lang="en-US" sz="2400"/>
              <a:t> </a:t>
            </a:r>
            <a:r>
              <a:rPr lang="en-US" sz="2400" err="1"/>
              <a:t>kritiky</a:t>
            </a:r>
            <a:r>
              <a:rPr lang="en-US" sz="2400"/>
              <a:t> </a:t>
            </a:r>
            <a:r>
              <a:rPr lang="en-US" sz="2400" err="1"/>
              <a:t>vlády</a:t>
            </a:r>
            <a:r>
              <a:rPr lang="en-US" sz="2400"/>
              <a:t> a </a:t>
            </a:r>
            <a:r>
              <a:rPr lang="en-US" sz="2400" err="1"/>
              <a:t>boj</a:t>
            </a:r>
            <a:r>
              <a:rPr lang="en-US" sz="2400"/>
              <a:t> za </a:t>
            </a:r>
            <a:r>
              <a:rPr lang="en-US" sz="2400" err="1"/>
              <a:t>demokratické</a:t>
            </a:r>
            <a:r>
              <a:rPr lang="en-US" sz="2400"/>
              <a:t> </a:t>
            </a:r>
            <a:r>
              <a:rPr lang="en-US" sz="2400" err="1"/>
              <a:t>změny</a:t>
            </a:r>
            <a:r>
              <a:rPr lang="en-US" sz="2400"/>
              <a:t> v </a:t>
            </a:r>
            <a:r>
              <a:rPr lang="en-US" sz="2400" err="1"/>
              <a:t>Bělorusku</a:t>
            </a:r>
            <a:r>
              <a:rPr lang="en-US" sz="240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 </a:t>
            </a:r>
            <a:r>
              <a:rPr lang="en-US" sz="2400" err="1"/>
              <a:t>Její</a:t>
            </a:r>
            <a:r>
              <a:rPr lang="en-US" sz="2400"/>
              <a:t> </a:t>
            </a:r>
            <a:r>
              <a:rPr lang="en-US" sz="2400" err="1"/>
              <a:t>příběh</a:t>
            </a:r>
            <a:r>
              <a:rPr lang="en-US" sz="2400"/>
              <a:t> </a:t>
            </a:r>
            <a:r>
              <a:rPr lang="en-US" sz="2400" err="1"/>
              <a:t>poukazuje</a:t>
            </a:r>
            <a:r>
              <a:rPr lang="en-US" sz="2400"/>
              <a:t>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krutost</a:t>
            </a:r>
            <a:r>
              <a:rPr lang="en-US" sz="2400"/>
              <a:t> </a:t>
            </a:r>
            <a:r>
              <a:rPr lang="en-US" sz="2400" err="1"/>
              <a:t>běloruského</a:t>
            </a:r>
            <a:r>
              <a:rPr lang="en-US" sz="2400"/>
              <a:t> </a:t>
            </a:r>
            <a:r>
              <a:rPr lang="en-US" sz="2400" err="1"/>
              <a:t>režimu</a:t>
            </a:r>
            <a:r>
              <a:rPr lang="en-US" sz="2400"/>
              <a:t> </a:t>
            </a:r>
            <a:r>
              <a:rPr lang="en-US" sz="2400" err="1"/>
              <a:t>vůči</a:t>
            </a:r>
            <a:r>
              <a:rPr lang="en-US" sz="2400"/>
              <a:t> </a:t>
            </a:r>
            <a:r>
              <a:rPr lang="en-US" sz="2400" err="1"/>
              <a:t>oponentům</a:t>
            </a:r>
            <a:r>
              <a:rPr lang="en-US" sz="2400"/>
              <a:t> a </a:t>
            </a:r>
            <a:r>
              <a:rPr lang="en-US" sz="2400" err="1"/>
              <a:t>nutnost</a:t>
            </a:r>
            <a:r>
              <a:rPr lang="en-US" sz="2400"/>
              <a:t> </a:t>
            </a:r>
            <a:r>
              <a:rPr lang="en-US" sz="2400" err="1"/>
              <a:t>mezinárodního</a:t>
            </a:r>
            <a:r>
              <a:rPr lang="en-US" sz="2400"/>
              <a:t> </a:t>
            </a:r>
            <a:r>
              <a:rPr lang="en-US" sz="2400" err="1"/>
              <a:t>tlaku</a:t>
            </a:r>
            <a:r>
              <a:rPr lang="en-US" sz="2400"/>
              <a:t>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ochranu</a:t>
            </a:r>
            <a:r>
              <a:rPr lang="en-US" sz="2400"/>
              <a:t> </a:t>
            </a:r>
            <a:r>
              <a:rPr lang="en-US" sz="2400" err="1"/>
              <a:t>lidských</a:t>
            </a:r>
            <a:r>
              <a:rPr lang="en-US" sz="2400"/>
              <a:t> </a:t>
            </a:r>
            <a:r>
              <a:rPr lang="en-US" sz="2400" err="1"/>
              <a:t>práv</a:t>
            </a:r>
            <a:r>
              <a:rPr lang="en-US" sz="2400"/>
              <a:t>.</a:t>
            </a:r>
            <a:endParaRPr lang="en-US" sz="2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8648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82955" y="615315"/>
            <a:ext cx="7578090" cy="1398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800" err="1">
                <a:solidFill>
                  <a:srgbClr val="97B8FF"/>
                </a:solidFill>
                <a:latin typeface="Sora Medium"/>
                <a:ea typeface="Sora Medium" pitchFamily="34" charset="-122"/>
                <a:cs typeface="Sora Medium"/>
              </a:rPr>
              <a:t>Politicky</a:t>
            </a:r>
            <a:r>
              <a:rPr lang="en-US" sz="4800">
                <a:solidFill>
                  <a:srgbClr val="97B8FF"/>
                </a:solidFill>
                <a:latin typeface="Sora Medium"/>
                <a:ea typeface="Sora Medium" pitchFamily="34" charset="-122"/>
                <a:cs typeface="Sora Medium"/>
              </a:rPr>
              <a:t> </a:t>
            </a:r>
            <a:r>
              <a:rPr lang="en-US" sz="4800" err="1">
                <a:solidFill>
                  <a:srgbClr val="97B8FF"/>
                </a:solidFill>
                <a:latin typeface="Sora Medium"/>
                <a:ea typeface="Sora Medium" pitchFamily="34" charset="-122"/>
                <a:cs typeface="Sora Medium"/>
              </a:rPr>
              <a:t>Motivované</a:t>
            </a:r>
            <a:r>
              <a:rPr lang="en-US" sz="4800">
                <a:solidFill>
                  <a:srgbClr val="97B8FF"/>
                </a:solidFill>
                <a:latin typeface="Sora Medium"/>
                <a:ea typeface="Sora Medium" pitchFamily="34" charset="-122"/>
                <a:cs typeface="Sora Medium"/>
              </a:rPr>
              <a:t> </a:t>
            </a:r>
            <a:r>
              <a:rPr lang="en-US" sz="4800" err="1">
                <a:solidFill>
                  <a:srgbClr val="97B8FF"/>
                </a:solidFill>
                <a:latin typeface="Sora Medium"/>
                <a:ea typeface="Sora Medium" pitchFamily="34" charset="-122"/>
                <a:cs typeface="Sora Medium"/>
              </a:rPr>
              <a:t>Obvinění</a:t>
            </a:r>
            <a:r>
              <a:rPr lang="en-US" sz="4800">
                <a:solidFill>
                  <a:srgbClr val="97B8FF"/>
                </a:solidFill>
                <a:latin typeface="Sora Medium"/>
                <a:ea typeface="Sora Medium" pitchFamily="34" charset="-122"/>
                <a:cs typeface="Sora Medium"/>
              </a:rPr>
              <a:t>.</a:t>
            </a:r>
            <a:endParaRPr lang="en-US" sz="4800">
              <a:latin typeface="Sora Medium"/>
              <a:cs typeface="Sora Medium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82955" y="2600682"/>
            <a:ext cx="503277" cy="503277"/>
          </a:xfrm>
          <a:prstGeom prst="roundRect">
            <a:avLst>
              <a:gd name="adj" fmla="val 6668"/>
            </a:avLst>
          </a:prstGeom>
          <a:solidFill>
            <a:srgbClr val="26262B"/>
          </a:solidFill>
          <a:ln/>
        </p:spPr>
      </p:sp>
      <p:sp>
        <p:nvSpPr>
          <p:cNvPr id="5" name="Text 2"/>
          <p:cNvSpPr/>
          <p:nvPr/>
        </p:nvSpPr>
        <p:spPr>
          <a:xfrm>
            <a:off x="-197569" y="2757074"/>
            <a:ext cx="2478722" cy="509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1</a:t>
            </a:r>
            <a:endParaRPr lang="en-US" sz="2600"/>
          </a:p>
        </p:txBody>
      </p:sp>
      <p:sp>
        <p:nvSpPr>
          <p:cNvPr id="6" name="Text 3"/>
          <p:cNvSpPr/>
          <p:nvPr/>
        </p:nvSpPr>
        <p:spPr>
          <a:xfrm>
            <a:off x="1622684" y="2573641"/>
            <a:ext cx="2950250" cy="1048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err="1">
                <a:latin typeface="Calibri"/>
                <a:ea typeface="Sora Medium"/>
                <a:cs typeface="Sora Medium"/>
              </a:rPr>
              <a:t>Popření</a:t>
            </a:r>
            <a:r>
              <a:rPr lang="en-US" sz="2200">
                <a:latin typeface="Calibri"/>
                <a:ea typeface="Sora Medium"/>
                <a:cs typeface="Sora Medium"/>
              </a:rPr>
              <a:t> </a:t>
            </a:r>
            <a:r>
              <a:rPr lang="en-US" sz="2200" err="1">
                <a:latin typeface="Calibri"/>
                <a:ea typeface="Sora Medium"/>
                <a:cs typeface="Sora Medium"/>
              </a:rPr>
              <a:t>Spravedlivého</a:t>
            </a:r>
            <a:r>
              <a:rPr lang="en-US" sz="2200">
                <a:latin typeface="Calibri"/>
                <a:ea typeface="Sora Medium"/>
                <a:cs typeface="Sora Medium"/>
              </a:rPr>
              <a:t> </a:t>
            </a:r>
            <a:r>
              <a:rPr lang="en-US" sz="2200" err="1">
                <a:latin typeface="Calibri"/>
                <a:ea typeface="Sora Medium"/>
                <a:cs typeface="Sora Medium"/>
              </a:rPr>
              <a:t>Procesu</a:t>
            </a:r>
            <a:endParaRPr lang="en-US" sz="2200">
              <a:latin typeface="Calibri"/>
              <a:ea typeface="Sora Medium"/>
              <a:cs typeface="Sora Medium"/>
            </a:endParaRPr>
          </a:p>
        </p:txBody>
      </p:sp>
      <p:sp>
        <p:nvSpPr>
          <p:cNvPr id="7" name="Text 4"/>
          <p:cNvSpPr/>
          <p:nvPr/>
        </p:nvSpPr>
        <p:spPr>
          <a:xfrm>
            <a:off x="1497425" y="3933880"/>
            <a:ext cx="2962776" cy="12812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000" err="1">
                <a:solidFill>
                  <a:srgbClr val="000000"/>
                </a:solidFill>
                <a:latin typeface="Calibri"/>
                <a:ea typeface="Noto Sans TC"/>
                <a:cs typeface="Noto Sans TC" pitchFamily="34" charset="-120"/>
              </a:rPr>
              <a:t>Palinin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případ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byl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očividně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politicky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motivovaný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,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jako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součást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snahy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režimu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potlačovat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opozici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a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kritiku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.</a:t>
            </a:r>
            <a:endParaRPr lang="en-US" sz="2000">
              <a:latin typeface="Calibri"/>
              <a:ea typeface="Noto Sans TC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683919" y="2600682"/>
            <a:ext cx="503277" cy="503277"/>
          </a:xfrm>
          <a:prstGeom prst="roundRect">
            <a:avLst>
              <a:gd name="adj" fmla="val 6668"/>
            </a:avLst>
          </a:prstGeom>
          <a:solidFill>
            <a:srgbClr val="26262B"/>
          </a:solidFill>
          <a:ln/>
        </p:spPr>
      </p:sp>
      <p:sp>
        <p:nvSpPr>
          <p:cNvPr id="9" name="Text 6"/>
          <p:cNvSpPr/>
          <p:nvPr/>
        </p:nvSpPr>
        <p:spPr>
          <a:xfrm>
            <a:off x="4831080" y="2684502"/>
            <a:ext cx="208955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2</a:t>
            </a:r>
            <a:endParaRPr lang="en-US" sz="2600"/>
          </a:p>
        </p:txBody>
      </p:sp>
      <p:sp>
        <p:nvSpPr>
          <p:cNvPr id="10" name="Text 7"/>
          <p:cNvSpPr/>
          <p:nvPr/>
        </p:nvSpPr>
        <p:spPr>
          <a:xfrm>
            <a:off x="5410914" y="2600682"/>
            <a:ext cx="2950250" cy="6991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err="1">
                <a:latin typeface="Calibri"/>
                <a:ea typeface="Sora Medium"/>
                <a:cs typeface="Sora Medium" pitchFamily="34" charset="-120"/>
              </a:rPr>
              <a:t>Porušování</a:t>
            </a:r>
            <a:r>
              <a:rPr lang="en-US" sz="2200">
                <a:latin typeface="Calibri"/>
                <a:ea typeface="Sora Medium"/>
                <a:cs typeface="Sora Medium" pitchFamily="34" charset="-120"/>
              </a:rPr>
              <a:t> </a:t>
            </a:r>
            <a:r>
              <a:rPr lang="en-US" sz="2200" err="1">
                <a:latin typeface="Calibri"/>
                <a:ea typeface="Sora Medium"/>
                <a:cs typeface="Sora Medium" pitchFamily="34" charset="-120"/>
              </a:rPr>
              <a:t>Lidských</a:t>
            </a:r>
            <a:r>
              <a:rPr lang="en-US" sz="2200">
                <a:latin typeface="Calibri"/>
                <a:ea typeface="Sora Medium"/>
                <a:cs typeface="Sora Medium" pitchFamily="34" charset="-120"/>
              </a:rPr>
              <a:t> </a:t>
            </a:r>
            <a:r>
              <a:rPr lang="en-US" sz="2200" err="1">
                <a:latin typeface="Calibri"/>
                <a:ea typeface="Sora Medium"/>
                <a:cs typeface="Sora Medium" pitchFamily="34" charset="-120"/>
              </a:rPr>
              <a:t>Práv</a:t>
            </a:r>
            <a:endParaRPr lang="en-US" sz="2200">
              <a:latin typeface="Calibri"/>
              <a:ea typeface="Sora Medium"/>
              <a:cs typeface="Calibri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410914" y="3434001"/>
            <a:ext cx="2950250" cy="2147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Amnesty International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označila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obvinění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jako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"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naprosté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popření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práva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na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spravedlivý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proces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" a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vyzvala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k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její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okamžitému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propuštění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.</a:t>
            </a:r>
            <a:endParaRPr lang="en-US" sz="2000">
              <a:latin typeface="Calibri"/>
              <a:ea typeface="Noto Sans TC"/>
              <a:cs typeface="Calibri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82955" y="6056709"/>
            <a:ext cx="503277" cy="503277"/>
          </a:xfrm>
          <a:prstGeom prst="roundRect">
            <a:avLst>
              <a:gd name="adj" fmla="val 6668"/>
            </a:avLst>
          </a:prstGeom>
          <a:solidFill>
            <a:srgbClr val="26262B"/>
          </a:solidFill>
          <a:ln/>
        </p:spPr>
      </p:sp>
      <p:sp>
        <p:nvSpPr>
          <p:cNvPr id="13" name="Text 10"/>
          <p:cNvSpPr/>
          <p:nvPr/>
        </p:nvSpPr>
        <p:spPr>
          <a:xfrm>
            <a:off x="930592" y="6140529"/>
            <a:ext cx="208002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3</a:t>
            </a:r>
            <a:endParaRPr lang="en-US" sz="2600"/>
          </a:p>
        </p:txBody>
      </p:sp>
      <p:sp>
        <p:nvSpPr>
          <p:cNvPr id="14" name="Text 11"/>
          <p:cNvSpPr/>
          <p:nvPr/>
        </p:nvSpPr>
        <p:spPr>
          <a:xfrm>
            <a:off x="1509950" y="6143207"/>
            <a:ext cx="3757044" cy="1399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err="1">
                <a:latin typeface="Calibri"/>
                <a:ea typeface="Sora Medium"/>
                <a:cs typeface="Sora Medium"/>
              </a:rPr>
              <a:t>Potlačování</a:t>
            </a:r>
            <a:r>
              <a:rPr lang="en-US" sz="2200">
                <a:latin typeface="Calibri"/>
                <a:ea typeface="Sora Medium"/>
                <a:cs typeface="Sora Medium"/>
              </a:rPr>
              <a:t> </a:t>
            </a:r>
            <a:r>
              <a:rPr lang="en-US" sz="2200" err="1">
                <a:latin typeface="Calibri"/>
                <a:ea typeface="Sora Medium"/>
                <a:cs typeface="Sora Medium"/>
              </a:rPr>
              <a:t>Aktivistů</a:t>
            </a:r>
            <a:endParaRPr lang="en-US" sz="2200">
              <a:latin typeface="Calibri"/>
              <a:ea typeface="Sora Medium"/>
              <a:cs typeface="Sora Medium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509951" y="6540460"/>
            <a:ext cx="6851094" cy="1073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Případ</a:t>
            </a:r>
            <a:r>
              <a:rPr lang="en-US" sz="2000">
                <a:solidFill>
                  <a:srgbClr val="E0D6DE"/>
                </a:solidFill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Paliny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je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bohužel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jen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jedním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z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mnohých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příkladů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běloruského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režimu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,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který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systematicky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porušuje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lidská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práva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aktivistů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.</a:t>
            </a:r>
            <a:endParaRPr lang="en-US" sz="2000">
              <a:latin typeface="Calibri"/>
              <a:ea typeface="Noto Sans TC"/>
              <a:cs typeface="Calibri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1DC8DC2-154B-9C2B-3E55-5DD4C9DFAA09}"/>
              </a:ext>
            </a:extLst>
          </p:cNvPr>
          <p:cNvSpPr/>
          <p:nvPr/>
        </p:nvSpPr>
        <p:spPr>
          <a:xfrm>
            <a:off x="12682958" y="7748978"/>
            <a:ext cx="1917910" cy="464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1280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4013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err="1">
                <a:latin typeface="Calibri"/>
                <a:ea typeface="Sora Medium" pitchFamily="34" charset="-122"/>
                <a:cs typeface="Sora Medium"/>
              </a:rPr>
              <a:t>Policejní</a:t>
            </a:r>
            <a:r>
              <a:rPr lang="en-US" sz="4000">
                <a:latin typeface="Calibri"/>
                <a:ea typeface="Sora Medium" pitchFamily="34" charset="-122"/>
                <a:cs typeface="Sora Medium"/>
              </a:rPr>
              <a:t> </a:t>
            </a:r>
            <a:r>
              <a:rPr lang="en-US" sz="4000" err="1">
                <a:latin typeface="Calibri"/>
                <a:ea typeface="Sora Medium" pitchFamily="34" charset="-122"/>
                <a:cs typeface="Sora Medium"/>
              </a:rPr>
              <a:t>Zásah</a:t>
            </a:r>
            <a:r>
              <a:rPr lang="en-US" sz="4000">
                <a:latin typeface="Calibri"/>
                <a:ea typeface="Sora Medium" pitchFamily="34" charset="-122"/>
                <a:cs typeface="Sora Medium"/>
              </a:rPr>
              <a:t>.</a:t>
            </a:r>
            <a:endParaRPr lang="en-US" sz="4000">
              <a:latin typeface="Sora Medium"/>
              <a:ea typeface="Calibri"/>
              <a:cs typeface="Sora Medium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605111" y="2089071"/>
            <a:ext cx="30480" cy="5100280"/>
          </a:xfrm>
          <a:prstGeom prst="roundRect">
            <a:avLst>
              <a:gd name="adj" fmla="val 111628"/>
            </a:avLst>
          </a:prstGeom>
          <a:solidFill>
            <a:srgbClr val="3F3F44"/>
          </a:solidFill>
          <a:ln/>
        </p:spPr>
      </p:sp>
      <p:sp>
        <p:nvSpPr>
          <p:cNvPr id="5" name="Shape 2"/>
          <p:cNvSpPr/>
          <p:nvPr/>
        </p:nvSpPr>
        <p:spPr>
          <a:xfrm>
            <a:off x="6845022" y="2584133"/>
            <a:ext cx="793790" cy="30480"/>
          </a:xfrm>
          <a:prstGeom prst="roundRect">
            <a:avLst>
              <a:gd name="adj" fmla="val 111628"/>
            </a:avLst>
          </a:prstGeom>
          <a:solidFill>
            <a:srgbClr val="3F3F44"/>
          </a:solidFill>
          <a:ln/>
        </p:spPr>
      </p:sp>
      <p:sp>
        <p:nvSpPr>
          <p:cNvPr id="6" name="Shape 3"/>
          <p:cNvSpPr/>
          <p:nvPr/>
        </p:nvSpPr>
        <p:spPr>
          <a:xfrm>
            <a:off x="6365200" y="234422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7" name="Text 4"/>
          <p:cNvSpPr/>
          <p:nvPr/>
        </p:nvSpPr>
        <p:spPr>
          <a:xfrm>
            <a:off x="6548318" y="2429232"/>
            <a:ext cx="143947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1</a:t>
            </a:r>
            <a:endParaRPr lang="en-US" sz="2650"/>
          </a:p>
        </p:txBody>
      </p:sp>
      <p:sp>
        <p:nvSpPr>
          <p:cNvPr id="8" name="Text 5"/>
          <p:cNvSpPr/>
          <p:nvPr/>
        </p:nvSpPr>
        <p:spPr>
          <a:xfrm>
            <a:off x="7867888" y="22532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err="1">
                <a:latin typeface="Calibri"/>
                <a:ea typeface="Sora Medium" pitchFamily="34" charset="-122"/>
                <a:cs typeface="Sora Medium"/>
              </a:rPr>
              <a:t>Zatčení</a:t>
            </a:r>
            <a:endParaRPr lang="en-US" sz="3200">
              <a:latin typeface="Calibri"/>
              <a:ea typeface="Calibri Light"/>
              <a:cs typeface="Sora Medium"/>
            </a:endParaRPr>
          </a:p>
        </p:txBody>
      </p:sp>
      <p:sp>
        <p:nvSpPr>
          <p:cNvPr id="9" name="Text 6"/>
          <p:cNvSpPr/>
          <p:nvPr/>
        </p:nvSpPr>
        <p:spPr>
          <a:xfrm>
            <a:off x="7867888" y="2806303"/>
            <a:ext cx="59687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400">
                <a:latin typeface="Calibri"/>
                <a:ea typeface="Noto Sans TC"/>
                <a:cs typeface="Noto Sans TC" pitchFamily="34" charset="-120"/>
              </a:rPr>
              <a:t>Palina </a:t>
            </a:r>
            <a:r>
              <a:rPr lang="en-US" sz="2400" err="1">
                <a:latin typeface="Calibri"/>
                <a:ea typeface="Noto Sans TC"/>
                <a:cs typeface="Noto Sans TC" pitchFamily="34" charset="-120"/>
              </a:rPr>
              <a:t>byla</a:t>
            </a:r>
            <a:r>
              <a:rPr lang="en-US" sz="24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400" err="1">
                <a:latin typeface="Calibri"/>
                <a:ea typeface="Noto Sans TC"/>
                <a:cs typeface="Noto Sans TC" pitchFamily="34" charset="-120"/>
              </a:rPr>
              <a:t>zatčena</a:t>
            </a:r>
            <a:r>
              <a:rPr lang="en-US" sz="24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400" err="1">
                <a:latin typeface="Calibri"/>
                <a:ea typeface="Noto Sans TC"/>
                <a:cs typeface="Noto Sans TC" pitchFamily="34" charset="-120"/>
              </a:rPr>
              <a:t>při</a:t>
            </a:r>
            <a:r>
              <a:rPr lang="en-US" sz="24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400" err="1">
                <a:latin typeface="Calibri"/>
                <a:ea typeface="Noto Sans TC"/>
                <a:cs typeface="Noto Sans TC" pitchFamily="34" charset="-120"/>
              </a:rPr>
              <a:t>policejním</a:t>
            </a:r>
            <a:r>
              <a:rPr lang="en-US" sz="24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400" err="1">
                <a:latin typeface="Calibri"/>
                <a:ea typeface="Noto Sans TC"/>
                <a:cs typeface="Noto Sans TC" pitchFamily="34" charset="-120"/>
              </a:rPr>
              <a:t>zásahu</a:t>
            </a:r>
            <a:r>
              <a:rPr lang="en-US" sz="24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400" err="1">
                <a:latin typeface="Calibri"/>
                <a:ea typeface="Noto Sans TC"/>
                <a:cs typeface="Noto Sans TC" pitchFamily="34" charset="-120"/>
              </a:rPr>
              <a:t>ve</a:t>
            </a:r>
            <a:r>
              <a:rPr lang="en-US" sz="24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400" err="1">
                <a:latin typeface="Calibri"/>
                <a:ea typeface="Noto Sans TC"/>
                <a:cs typeface="Noto Sans TC" pitchFamily="34" charset="-120"/>
              </a:rPr>
              <a:t>svém</a:t>
            </a:r>
            <a:r>
              <a:rPr lang="en-US" sz="24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400" err="1">
                <a:latin typeface="Calibri"/>
                <a:ea typeface="Noto Sans TC"/>
                <a:cs typeface="Noto Sans TC" pitchFamily="34" charset="-120"/>
              </a:rPr>
              <a:t>bytě</a:t>
            </a:r>
            <a:r>
              <a:rPr lang="en-US" sz="2400">
                <a:latin typeface="Calibri"/>
                <a:ea typeface="Noto Sans TC"/>
                <a:cs typeface="Noto Sans TC" pitchFamily="34" charset="-120"/>
              </a:rPr>
              <a:t> v </a:t>
            </a:r>
            <a:r>
              <a:rPr lang="en-US" sz="2400" err="1">
                <a:latin typeface="Calibri"/>
                <a:ea typeface="Noto Sans TC"/>
                <a:cs typeface="Noto Sans TC" pitchFamily="34" charset="-120"/>
              </a:rPr>
              <a:t>Minsku</a:t>
            </a:r>
            <a:r>
              <a:rPr lang="en-US" sz="2400">
                <a:latin typeface="Calibri"/>
                <a:ea typeface="Noto Sans TC"/>
                <a:cs typeface="Noto Sans TC" pitchFamily="34" charset="-120"/>
              </a:rPr>
              <a:t> 3.ledna 2021</a:t>
            </a:r>
            <a:endParaRPr lang="en-US" sz="2400">
              <a:latin typeface="Calibri"/>
              <a:ea typeface="Noto Sans TC"/>
              <a:cs typeface="Calibri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845022" y="4480798"/>
            <a:ext cx="793790" cy="30480"/>
          </a:xfrm>
          <a:prstGeom prst="roundRect">
            <a:avLst>
              <a:gd name="adj" fmla="val 111628"/>
            </a:avLst>
          </a:prstGeom>
          <a:solidFill>
            <a:srgbClr val="3F3F44"/>
          </a:solidFill>
          <a:ln/>
        </p:spPr>
      </p:sp>
      <p:sp>
        <p:nvSpPr>
          <p:cNvPr id="11" name="Shape 8"/>
          <p:cNvSpPr/>
          <p:nvPr/>
        </p:nvSpPr>
        <p:spPr>
          <a:xfrm>
            <a:off x="6365200" y="424088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12" name="Text 9"/>
          <p:cNvSpPr/>
          <p:nvPr/>
        </p:nvSpPr>
        <p:spPr>
          <a:xfrm>
            <a:off x="6514386" y="4325898"/>
            <a:ext cx="21193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2</a:t>
            </a:r>
            <a:endParaRPr lang="en-US" sz="2650"/>
          </a:p>
        </p:txBody>
      </p:sp>
      <p:sp>
        <p:nvSpPr>
          <p:cNvPr id="13" name="Text 10"/>
          <p:cNvSpPr/>
          <p:nvPr/>
        </p:nvSpPr>
        <p:spPr>
          <a:xfrm>
            <a:off x="7867888" y="42125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err="1">
                <a:latin typeface="Calibri"/>
                <a:ea typeface="Sora Medium"/>
                <a:cs typeface="Sora Medium"/>
              </a:rPr>
              <a:t>Obvinění</a:t>
            </a:r>
            <a:endParaRPr lang="en-US" sz="3200">
              <a:latin typeface="Sora Medium"/>
              <a:ea typeface="Sora Medium"/>
              <a:cs typeface="Sora Medium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867888" y="4702969"/>
            <a:ext cx="59687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err="1">
                <a:latin typeface="Calibri"/>
                <a:ea typeface="Noto Sans TC"/>
                <a:cs typeface="Noto Sans TC" pitchFamily="34" charset="-120"/>
              </a:rPr>
              <a:t>Byla</a:t>
            </a:r>
            <a:r>
              <a:rPr lang="en-US" sz="24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400" err="1">
                <a:latin typeface="Calibri"/>
                <a:ea typeface="Noto Sans TC"/>
                <a:cs typeface="Noto Sans TC" pitchFamily="34" charset="-120"/>
              </a:rPr>
              <a:t>obviněna</a:t>
            </a:r>
            <a:r>
              <a:rPr lang="en-US" sz="2400">
                <a:latin typeface="Calibri"/>
                <a:ea typeface="Noto Sans TC"/>
                <a:cs typeface="Noto Sans TC" pitchFamily="34" charset="-120"/>
              </a:rPr>
              <a:t> z "</a:t>
            </a:r>
            <a:r>
              <a:rPr lang="en-US" sz="2400" err="1">
                <a:latin typeface="Calibri"/>
                <a:ea typeface="Noto Sans TC"/>
                <a:cs typeface="Noto Sans TC" pitchFamily="34" charset="-120"/>
              </a:rPr>
              <a:t>organizování</a:t>
            </a:r>
            <a:r>
              <a:rPr lang="en-US" sz="2400">
                <a:latin typeface="Calibri"/>
                <a:ea typeface="Noto Sans TC"/>
                <a:cs typeface="Noto Sans TC" pitchFamily="34" charset="-120"/>
              </a:rPr>
              <a:t> a </a:t>
            </a:r>
            <a:r>
              <a:rPr lang="en-US" sz="2400" err="1">
                <a:latin typeface="Calibri"/>
                <a:ea typeface="Noto Sans TC"/>
                <a:cs typeface="Noto Sans TC" pitchFamily="34" charset="-120"/>
              </a:rPr>
              <a:t>přípravy</a:t>
            </a:r>
            <a:r>
              <a:rPr lang="en-US" sz="24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400" err="1">
                <a:latin typeface="Calibri"/>
                <a:ea typeface="Noto Sans TC"/>
                <a:cs typeface="Noto Sans TC" pitchFamily="34" charset="-120"/>
              </a:rPr>
              <a:t>akcí</a:t>
            </a:r>
            <a:r>
              <a:rPr lang="en-US" sz="2400">
                <a:latin typeface="Calibri"/>
                <a:ea typeface="Noto Sans TC"/>
                <a:cs typeface="Noto Sans TC" pitchFamily="34" charset="-120"/>
              </a:rPr>
              <a:t>, </a:t>
            </a:r>
            <a:r>
              <a:rPr lang="en-US" sz="2400" err="1">
                <a:latin typeface="Calibri"/>
                <a:ea typeface="Noto Sans TC"/>
                <a:cs typeface="Noto Sans TC" pitchFamily="34" charset="-120"/>
              </a:rPr>
              <a:t>které</a:t>
            </a:r>
            <a:r>
              <a:rPr lang="en-US" sz="24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400" err="1">
                <a:latin typeface="Calibri"/>
                <a:ea typeface="Noto Sans TC"/>
                <a:cs typeface="Noto Sans TC" pitchFamily="34" charset="-120"/>
              </a:rPr>
              <a:t>hrubě</a:t>
            </a:r>
            <a:r>
              <a:rPr lang="en-US" sz="24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400" err="1">
                <a:latin typeface="Calibri"/>
                <a:ea typeface="Noto Sans TC"/>
                <a:cs typeface="Noto Sans TC" pitchFamily="34" charset="-120"/>
              </a:rPr>
              <a:t>porušily</a:t>
            </a:r>
            <a:r>
              <a:rPr lang="en-US" sz="24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400" err="1">
                <a:latin typeface="Calibri"/>
                <a:ea typeface="Noto Sans TC"/>
                <a:cs typeface="Noto Sans TC" pitchFamily="34" charset="-120"/>
              </a:rPr>
              <a:t>veřejný</a:t>
            </a:r>
            <a:r>
              <a:rPr lang="en-US" sz="24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400" err="1">
                <a:latin typeface="Calibri"/>
                <a:ea typeface="Noto Sans TC"/>
                <a:cs typeface="Noto Sans TC" pitchFamily="34" charset="-120"/>
              </a:rPr>
              <a:t>pořádek</a:t>
            </a:r>
            <a:r>
              <a:rPr lang="en-US" sz="2400">
                <a:latin typeface="Calibri"/>
                <a:ea typeface="Noto Sans TC"/>
                <a:cs typeface="Noto Sans TC" pitchFamily="34" charset="-120"/>
              </a:rPr>
              <a:t>".</a:t>
            </a:r>
            <a:endParaRPr lang="en-US" sz="2400">
              <a:latin typeface="Calibri"/>
              <a:ea typeface="Noto Sans TC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6845022" y="6377464"/>
            <a:ext cx="793790" cy="30480"/>
          </a:xfrm>
          <a:prstGeom prst="roundRect">
            <a:avLst>
              <a:gd name="adj" fmla="val 111628"/>
            </a:avLst>
          </a:prstGeom>
          <a:solidFill>
            <a:srgbClr val="3F3F44"/>
          </a:solidFill>
          <a:ln/>
        </p:spPr>
      </p:sp>
      <p:sp>
        <p:nvSpPr>
          <p:cNvPr id="16" name="Shape 13"/>
          <p:cNvSpPr/>
          <p:nvPr/>
        </p:nvSpPr>
        <p:spPr>
          <a:xfrm>
            <a:off x="6365200" y="613755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17" name="Text 14"/>
          <p:cNvSpPr/>
          <p:nvPr/>
        </p:nvSpPr>
        <p:spPr>
          <a:xfrm>
            <a:off x="6514862" y="6222563"/>
            <a:ext cx="21097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3</a:t>
            </a:r>
            <a:endParaRPr lang="en-US" sz="2650"/>
          </a:p>
        </p:txBody>
      </p:sp>
      <p:sp>
        <p:nvSpPr>
          <p:cNvPr id="18" name="Text 15"/>
          <p:cNvSpPr/>
          <p:nvPr/>
        </p:nvSpPr>
        <p:spPr>
          <a:xfrm>
            <a:off x="7867888" y="61092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err="1">
                <a:latin typeface="Calibri"/>
                <a:ea typeface="Sora Medium"/>
                <a:cs typeface="Sora Medium"/>
              </a:rPr>
              <a:t>Odsouzení</a:t>
            </a:r>
            <a:endParaRPr lang="en-US" sz="3200">
              <a:latin typeface="Calibri"/>
              <a:ea typeface="Sora Medium"/>
              <a:cs typeface="Sora Medium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667472" y="6587108"/>
            <a:ext cx="5179582" cy="1152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2400">
              <a:latin typeface="Calibri"/>
              <a:ea typeface="Noto Sans TC"/>
              <a:cs typeface="Calibri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72FA14A-6E9F-A87A-5171-1429A0A78072}"/>
              </a:ext>
            </a:extLst>
          </p:cNvPr>
          <p:cNvSpPr txBox="1"/>
          <p:nvPr/>
        </p:nvSpPr>
        <p:spPr>
          <a:xfrm>
            <a:off x="12621089" y="7764444"/>
            <a:ext cx="2008509" cy="384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D6E15E30-0700-7B72-7B14-EB796ECC57AB}"/>
              </a:ext>
            </a:extLst>
          </p:cNvPr>
          <p:cNvSpPr txBox="1"/>
          <p:nvPr/>
        </p:nvSpPr>
        <p:spPr>
          <a:xfrm>
            <a:off x="7871164" y="6461967"/>
            <a:ext cx="5173249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Calibri"/>
                <a:cs typeface="Calibri"/>
              </a:rPr>
              <a:t>V </a:t>
            </a:r>
            <a:r>
              <a:rPr lang="en-US" sz="2400" err="1">
                <a:ea typeface="Calibri"/>
                <a:cs typeface="Calibri"/>
              </a:rPr>
              <a:t>červnu</a:t>
            </a:r>
            <a:r>
              <a:rPr lang="en-US" sz="2400">
                <a:ea typeface="Calibri"/>
                <a:cs typeface="Calibri"/>
              </a:rPr>
              <a:t> 2021 </a:t>
            </a:r>
            <a:r>
              <a:rPr lang="en-US" sz="2400" err="1">
                <a:ea typeface="Calibri"/>
                <a:cs typeface="Calibri"/>
              </a:rPr>
              <a:t>byla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odsouzena</a:t>
            </a:r>
            <a:r>
              <a:rPr lang="en-US" sz="2400">
                <a:ea typeface="Calibri"/>
                <a:cs typeface="Calibri"/>
              </a:rPr>
              <a:t> k  12 </a:t>
            </a:r>
            <a:r>
              <a:rPr lang="en-US" sz="2400" err="1">
                <a:ea typeface="Calibri"/>
                <a:cs typeface="Calibri"/>
              </a:rPr>
              <a:t>měsícům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odnětí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svobody</a:t>
            </a:r>
            <a:r>
              <a:rPr lang="en-US" sz="2400">
                <a:ea typeface="Calibri"/>
                <a:cs typeface="Calibri"/>
              </a:rPr>
              <a:t>.</a:t>
            </a:r>
            <a:endParaRPr lang="cs-CZ" sz="2400">
              <a:ea typeface="Calibri"/>
              <a:cs typeface="Calibri"/>
            </a:endParaRPr>
          </a:p>
          <a:p>
            <a:pPr algn="l"/>
            <a:endParaRPr lang="cs-CZ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7968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interiér, postel, zeď, místnost&#10;&#10;Popis se vygeneroval automaticky.">
            <a:extLst>
              <a:ext uri="{FF2B5EF4-FFF2-40B4-BE49-F238E27FC236}">
                <a16:creationId xmlns:a16="http://schemas.microsoft.com/office/drawing/2014/main" id="{AA9F85AA-72D8-A089-D3E6-53B8DD5412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468" r="-1" b="-1"/>
          <a:stretch/>
        </p:blipFill>
        <p:spPr>
          <a:xfrm>
            <a:off x="4844435" y="10"/>
            <a:ext cx="9785963" cy="82295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 0"/>
          <p:cNvSpPr/>
          <p:nvPr/>
        </p:nvSpPr>
        <p:spPr>
          <a:xfrm>
            <a:off x="445312" y="1393545"/>
            <a:ext cx="4125773" cy="1349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900">
              <a:solidFill>
                <a:schemeClr val="bg1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4" name="Text 1"/>
          <p:cNvSpPr/>
          <p:nvPr/>
        </p:nvSpPr>
        <p:spPr>
          <a:xfrm>
            <a:off x="469" y="1927134"/>
            <a:ext cx="4126688" cy="3848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8" name="Text 0">
            <a:extLst>
              <a:ext uri="{FF2B5EF4-FFF2-40B4-BE49-F238E27FC236}">
                <a16:creationId xmlns:a16="http://schemas.microsoft.com/office/drawing/2014/main" id="{31F308FD-2571-81AE-3DBE-E3006855F2C9}"/>
              </a:ext>
            </a:extLst>
          </p:cNvPr>
          <p:cNvSpPr/>
          <p:nvPr/>
        </p:nvSpPr>
        <p:spPr>
          <a:xfrm>
            <a:off x="250093" y="47347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err="1">
                <a:solidFill>
                  <a:schemeClr val="accent1">
                    <a:lumMod val="60000"/>
                    <a:lumOff val="40000"/>
                  </a:schemeClr>
                </a:solidFill>
                <a:latin typeface="Lucida Bright"/>
                <a:ea typeface="Sora Medium"/>
                <a:cs typeface="Sora Medium"/>
              </a:rPr>
              <a:t>Palinin</a:t>
            </a:r>
            <a:r>
              <a:rPr lang="en-US" sz="4450">
                <a:solidFill>
                  <a:schemeClr val="accent1">
                    <a:lumMod val="60000"/>
                    <a:lumOff val="40000"/>
                  </a:schemeClr>
                </a:solidFill>
                <a:latin typeface="Lucida Bright"/>
                <a:ea typeface="Sora Medium"/>
                <a:cs typeface="Sora Medium"/>
              </a:rPr>
              <a:t> Trest.</a:t>
            </a:r>
            <a:endParaRPr lang="en-US" sz="4450">
              <a:solidFill>
                <a:schemeClr val="accent1">
                  <a:lumMod val="60000"/>
                  <a:lumOff val="40000"/>
                </a:schemeClr>
              </a:solidFill>
              <a:latin typeface="Lucida Bright"/>
              <a:ea typeface="Sora Medium"/>
              <a:cs typeface="Calibri"/>
            </a:endParaRP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B106667F-66E7-6D27-E6C4-4AA8ACC48A7A}"/>
              </a:ext>
            </a:extLst>
          </p:cNvPr>
          <p:cNvSpPr/>
          <p:nvPr/>
        </p:nvSpPr>
        <p:spPr>
          <a:xfrm>
            <a:off x="-1723941" y="1697718"/>
            <a:ext cx="7556421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>
                <a:latin typeface="Calibri"/>
                <a:ea typeface="Calibri"/>
                <a:cs typeface="Sora Medium"/>
              </a:rPr>
              <a:t>12</a:t>
            </a:r>
            <a:endParaRPr lang="en-US" sz="5850">
              <a:latin typeface="Calibri"/>
              <a:ea typeface="Calibri"/>
            </a:endParaRPr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E3293D9D-13AC-FE79-25C1-C19239CE7FB7}"/>
              </a:ext>
            </a:extLst>
          </p:cNvPr>
          <p:cNvSpPr/>
          <p:nvPr/>
        </p:nvSpPr>
        <p:spPr>
          <a:xfrm>
            <a:off x="471554" y="2628967"/>
            <a:ext cx="2935443" cy="467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4000" err="1">
                <a:latin typeface="Calibri"/>
                <a:ea typeface="Calibri"/>
                <a:cs typeface="Calibri"/>
              </a:rPr>
              <a:t>Měsíců</a:t>
            </a:r>
            <a:endParaRPr lang="cs-CZ" sz="4000">
              <a:latin typeface="Calibri"/>
              <a:ea typeface="Calibri"/>
              <a:cs typeface="Calibri"/>
            </a:endParaRPr>
          </a:p>
        </p:txBody>
      </p:sp>
      <p:sp>
        <p:nvSpPr>
          <p:cNvPr id="14" name="Text 3">
            <a:extLst>
              <a:ext uri="{FF2B5EF4-FFF2-40B4-BE49-F238E27FC236}">
                <a16:creationId xmlns:a16="http://schemas.microsoft.com/office/drawing/2014/main" id="{4D67D41E-6EE6-9EA1-9DFA-91E208756239}"/>
              </a:ext>
            </a:extLst>
          </p:cNvPr>
          <p:cNvSpPr/>
          <p:nvPr/>
        </p:nvSpPr>
        <p:spPr>
          <a:xfrm>
            <a:off x="325687" y="3325522"/>
            <a:ext cx="3334045" cy="2581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800">
                <a:ea typeface="+mn-lt"/>
                <a:cs typeface="+mn-lt"/>
              </a:rPr>
              <a:t>Palina Sharenda-Panasiuk </a:t>
            </a:r>
            <a:r>
              <a:rPr lang="en-US" sz="2800" err="1">
                <a:ea typeface="+mn-lt"/>
                <a:cs typeface="+mn-lt"/>
              </a:rPr>
              <a:t>byla</a:t>
            </a:r>
            <a:r>
              <a:rPr lang="en-US" sz="2800">
                <a:ea typeface="+mn-lt"/>
                <a:cs typeface="+mn-lt"/>
              </a:rPr>
              <a:t> v </a:t>
            </a:r>
            <a:r>
              <a:rPr lang="en-US" sz="2800" err="1">
                <a:ea typeface="+mn-lt"/>
                <a:cs typeface="+mn-lt"/>
              </a:rPr>
              <a:t>červnu</a:t>
            </a:r>
            <a:r>
              <a:rPr lang="en-US" sz="2800">
                <a:ea typeface="+mn-lt"/>
                <a:cs typeface="+mn-lt"/>
              </a:rPr>
              <a:t> 2021 </a:t>
            </a:r>
            <a:r>
              <a:rPr lang="en-US" sz="2800" err="1">
                <a:ea typeface="+mn-lt"/>
                <a:cs typeface="+mn-lt"/>
              </a:rPr>
              <a:t>odsouzena</a:t>
            </a:r>
            <a:r>
              <a:rPr lang="en-US" sz="2800">
                <a:ea typeface="+mn-lt"/>
                <a:cs typeface="+mn-lt"/>
              </a:rPr>
              <a:t> k 12 </a:t>
            </a:r>
            <a:r>
              <a:rPr lang="en-US" sz="2800" err="1">
                <a:ea typeface="+mn-lt"/>
                <a:cs typeface="+mn-lt"/>
              </a:rPr>
              <a:t>měsíců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odnětí</a:t>
            </a:r>
            <a:r>
              <a:rPr lang="en-US" sz="2800">
                <a:ea typeface="+mn-lt"/>
                <a:cs typeface="+mn-lt"/>
              </a:rPr>
              <a:t>  </a:t>
            </a:r>
            <a:r>
              <a:rPr lang="en-US" sz="2800" err="1">
                <a:ea typeface="+mn-lt"/>
                <a:cs typeface="+mn-lt"/>
              </a:rPr>
              <a:t>svobody</a:t>
            </a:r>
            <a:r>
              <a:rPr lang="en-US" sz="2800">
                <a:ea typeface="+mn-lt"/>
                <a:cs typeface="+mn-lt"/>
              </a:rPr>
              <a:t> za "</a:t>
            </a:r>
            <a:r>
              <a:rPr lang="en-US" sz="2800" err="1">
                <a:ea typeface="+mn-lt"/>
                <a:cs typeface="+mn-lt"/>
              </a:rPr>
              <a:t>organizaci</a:t>
            </a:r>
            <a:r>
              <a:rPr lang="en-US" sz="2800">
                <a:ea typeface="+mn-lt"/>
                <a:cs typeface="+mn-lt"/>
              </a:rPr>
              <a:t> a </a:t>
            </a:r>
            <a:r>
              <a:rPr lang="en-US" sz="2800" err="1">
                <a:ea typeface="+mn-lt"/>
                <a:cs typeface="+mn-lt"/>
              </a:rPr>
              <a:t>přípravu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akcí</a:t>
            </a:r>
            <a:r>
              <a:rPr lang="en-US" sz="2800">
                <a:ea typeface="+mn-lt"/>
                <a:cs typeface="+mn-lt"/>
              </a:rPr>
              <a:t>, </a:t>
            </a:r>
            <a:r>
              <a:rPr lang="en-US" sz="2800" err="1">
                <a:ea typeface="+mn-lt"/>
                <a:cs typeface="+mn-lt"/>
              </a:rPr>
              <a:t>které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hrubě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porušují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veřejný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pořádek</a:t>
            </a:r>
            <a:r>
              <a:rPr lang="en-US" sz="2800">
                <a:ea typeface="+mn-lt"/>
                <a:cs typeface="+mn-lt"/>
              </a:rPr>
              <a:t>".</a:t>
            </a:r>
            <a:endParaRPr lang="cs-CZ" sz="2800">
              <a:ea typeface="Calibri"/>
              <a:cs typeface="Calibri"/>
            </a:endParaRPr>
          </a:p>
          <a:p>
            <a:pPr algn="ctr">
              <a:lnSpc>
                <a:spcPts val="2850"/>
              </a:lnSpc>
            </a:pPr>
            <a:endParaRPr lang="en-US" sz="1750">
              <a:solidFill>
                <a:srgbClr val="E0D6DE"/>
              </a:solidFill>
              <a:latin typeface="Noto Sans TC"/>
              <a:ea typeface="Noto Sans TC"/>
            </a:endParaRPr>
          </a:p>
        </p:txBody>
      </p:sp>
    </p:spTree>
    <p:extLst>
      <p:ext uri="{BB962C8B-B14F-4D97-AF65-F5344CB8AC3E}">
        <p14:creationId xmlns:p14="http://schemas.microsoft.com/office/powerpoint/2010/main" val="335961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0832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err="1">
                <a:solidFill>
                  <a:srgbClr val="97B8FF"/>
                </a:solidFill>
                <a:latin typeface="Lucida Bright"/>
                <a:ea typeface="Sora Medium" pitchFamily="34" charset="-122"/>
                <a:cs typeface="Sora Medium"/>
              </a:rPr>
              <a:t>Reakce</a:t>
            </a:r>
            <a:r>
              <a:rPr lang="en-US" sz="4450">
                <a:solidFill>
                  <a:srgbClr val="97B8FF"/>
                </a:solidFill>
                <a:latin typeface="Lucida Bright"/>
                <a:ea typeface="Sora Medium" pitchFamily="34" charset="-122"/>
                <a:cs typeface="Sora Medium"/>
              </a:rPr>
              <a:t> </a:t>
            </a:r>
            <a:r>
              <a:rPr lang="en-US" sz="4450" err="1">
                <a:solidFill>
                  <a:srgbClr val="97B8FF"/>
                </a:solidFill>
                <a:latin typeface="Lucida Bright"/>
                <a:ea typeface="Sora Medium" pitchFamily="34" charset="-122"/>
                <a:cs typeface="Sora Medium"/>
              </a:rPr>
              <a:t>Mezinárodní</a:t>
            </a:r>
            <a:r>
              <a:rPr lang="en-US" sz="4450">
                <a:solidFill>
                  <a:srgbClr val="97B8FF"/>
                </a:solidFill>
                <a:latin typeface="Lucida Bright"/>
                <a:ea typeface="Sora Medium" pitchFamily="34" charset="-122"/>
                <a:cs typeface="Sora Medium"/>
              </a:rPr>
              <a:t> </a:t>
            </a:r>
            <a:r>
              <a:rPr lang="en-US" sz="4450" err="1">
                <a:solidFill>
                  <a:srgbClr val="97B8FF"/>
                </a:solidFill>
                <a:latin typeface="Lucida Bright"/>
                <a:ea typeface="Sora Medium" pitchFamily="34" charset="-122"/>
                <a:cs typeface="Sora Medium"/>
              </a:rPr>
              <a:t>Komunity</a:t>
            </a:r>
            <a:r>
              <a:rPr lang="en-US" sz="4450">
                <a:solidFill>
                  <a:srgbClr val="97B8FF"/>
                </a:solidFill>
                <a:latin typeface="Lucida Bright"/>
                <a:ea typeface="Sora Medium" pitchFamily="34" charset="-122"/>
                <a:cs typeface="Sora Medium"/>
              </a:rPr>
              <a:t>.</a:t>
            </a:r>
            <a:endParaRPr lang="en-US" sz="4450">
              <a:latin typeface="Lucida Bright"/>
              <a:cs typeface="Sora Medium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666048"/>
            <a:ext cx="3664863" cy="2758559"/>
          </a:xfrm>
          <a:prstGeom prst="roundRect">
            <a:avLst>
              <a:gd name="adj" fmla="val 1233"/>
            </a:avLst>
          </a:prstGeom>
          <a:solidFill>
            <a:srgbClr val="26262B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28928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err="1">
                <a:solidFill>
                  <a:srgbClr val="E0D6DE"/>
                </a:solidFill>
                <a:latin typeface="Sora Medium"/>
                <a:ea typeface="Sora Medium" pitchFamily="34" charset="-122"/>
                <a:cs typeface="Sora Medium"/>
              </a:rPr>
              <a:t>Mezinárodní</a:t>
            </a:r>
            <a:r>
              <a:rPr lang="en-US" sz="2400">
                <a:solidFill>
                  <a:srgbClr val="E0D6DE"/>
                </a:solidFill>
                <a:latin typeface="Sora Medium"/>
                <a:ea typeface="Sora Medium" pitchFamily="34" charset="-122"/>
                <a:cs typeface="Sora Medium"/>
              </a:rPr>
              <a:t> </a:t>
            </a:r>
            <a:r>
              <a:rPr lang="en-US" sz="2400" err="1">
                <a:solidFill>
                  <a:srgbClr val="E0D6DE"/>
                </a:solidFill>
                <a:latin typeface="Sora Medium"/>
                <a:ea typeface="Sora Medium" pitchFamily="34" charset="-122"/>
                <a:cs typeface="Sora Medium"/>
              </a:rPr>
              <a:t>Tlak</a:t>
            </a:r>
            <a:endParaRPr lang="en-US" sz="2400" err="1">
              <a:latin typeface="Sora Medium"/>
              <a:cs typeface="Sora Medium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20604" y="3383280"/>
            <a:ext cx="321123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Případ Paliny Sharenda-Panasiuk vyvolal silnou mezinárodní reakci a tlak na běloruský režim, aby chránil lidská práva aktivistů.</a:t>
            </a:r>
            <a:endParaRPr lang="en-US" sz="1750"/>
          </a:p>
        </p:txBody>
      </p:sp>
      <p:sp>
        <p:nvSpPr>
          <p:cNvPr id="7" name="Shape 4"/>
          <p:cNvSpPr/>
          <p:nvPr/>
        </p:nvSpPr>
        <p:spPr>
          <a:xfrm>
            <a:off x="4685467" y="2666048"/>
            <a:ext cx="3664863" cy="2758559"/>
          </a:xfrm>
          <a:prstGeom prst="roundRect">
            <a:avLst>
              <a:gd name="adj" fmla="val 1233"/>
            </a:avLst>
          </a:prstGeom>
          <a:solidFill>
            <a:srgbClr val="26262B"/>
          </a:solidFill>
          <a:ln/>
        </p:spPr>
      </p:sp>
      <p:sp>
        <p:nvSpPr>
          <p:cNvPr id="8" name="Text 5"/>
          <p:cNvSpPr/>
          <p:nvPr/>
        </p:nvSpPr>
        <p:spPr>
          <a:xfrm>
            <a:off x="4912281" y="2892862"/>
            <a:ext cx="28966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Zapojení Organizací</a:t>
            </a:r>
            <a:endParaRPr lang="en-US" sz="2200"/>
          </a:p>
        </p:txBody>
      </p:sp>
      <p:sp>
        <p:nvSpPr>
          <p:cNvPr id="9" name="Text 6"/>
          <p:cNvSpPr/>
          <p:nvPr/>
        </p:nvSpPr>
        <p:spPr>
          <a:xfrm>
            <a:off x="4912281" y="3383280"/>
            <a:ext cx="321123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Organizace jako Amnesty International, Human Rights Watch a další hlasitě odsoudily její uvěznění a vyzvaly k jejímu propuštění.</a:t>
            </a:r>
            <a:endParaRPr lang="en-US" sz="1750"/>
          </a:p>
        </p:txBody>
      </p:sp>
      <p:sp>
        <p:nvSpPr>
          <p:cNvPr id="10" name="Shape 7"/>
          <p:cNvSpPr/>
          <p:nvPr/>
        </p:nvSpPr>
        <p:spPr>
          <a:xfrm>
            <a:off x="793790" y="5651421"/>
            <a:ext cx="7556421" cy="1669852"/>
          </a:xfrm>
          <a:prstGeom prst="roundRect">
            <a:avLst>
              <a:gd name="adj" fmla="val 2038"/>
            </a:avLst>
          </a:prstGeom>
          <a:solidFill>
            <a:srgbClr val="26262B"/>
          </a:solidFill>
          <a:ln/>
        </p:spPr>
      </p:sp>
      <p:sp>
        <p:nvSpPr>
          <p:cNvPr id="11" name="Text 8"/>
          <p:cNvSpPr/>
          <p:nvPr/>
        </p:nvSpPr>
        <p:spPr>
          <a:xfrm>
            <a:off x="1020604" y="5878235"/>
            <a:ext cx="294763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Důležitost Solidarity</a:t>
            </a:r>
            <a:endParaRPr lang="en-US" sz="2200"/>
          </a:p>
        </p:txBody>
      </p:sp>
      <p:sp>
        <p:nvSpPr>
          <p:cNvPr id="12" name="Text 9"/>
          <p:cNvSpPr/>
          <p:nvPr/>
        </p:nvSpPr>
        <p:spPr>
          <a:xfrm>
            <a:off x="1020604" y="6368653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Případ Paliny ukazuje, jak je důležitá solidarita a podpora ze strany mezinárodního společenství pro ochranu běloruských aktivistů.</a:t>
            </a:r>
            <a:endParaRPr lang="en-US" sz="1750"/>
          </a:p>
        </p:txBody>
      </p:sp>
    </p:spTree>
    <p:extLst>
      <p:ext uri="{BB962C8B-B14F-4D97-AF65-F5344CB8AC3E}">
        <p14:creationId xmlns:p14="http://schemas.microsoft.com/office/powerpoint/2010/main" val="2406700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" y="2625"/>
            <a:ext cx="14630400" cy="250495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9678" y="3070491"/>
            <a:ext cx="7163509" cy="626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900"/>
              </a:lnSpc>
              <a:buNone/>
            </a:pPr>
            <a:r>
              <a:rPr lang="en-US" sz="4800" err="1">
                <a:solidFill>
                  <a:srgbClr val="97B8FF"/>
                </a:solidFill>
                <a:latin typeface="Lucida Bright"/>
                <a:ea typeface="Sora Medium" pitchFamily="34" charset="-122"/>
                <a:cs typeface="Sora Medium"/>
              </a:rPr>
              <a:t>Budoucnost</a:t>
            </a:r>
            <a:r>
              <a:rPr lang="en-US" sz="4800">
                <a:solidFill>
                  <a:srgbClr val="97B8FF"/>
                </a:solidFill>
                <a:latin typeface="Lucida Bright"/>
                <a:ea typeface="Sora Medium" pitchFamily="34" charset="-122"/>
                <a:cs typeface="Sora Medium"/>
              </a:rPr>
              <a:t> a </a:t>
            </a:r>
            <a:r>
              <a:rPr lang="en-US" sz="4800" err="1">
                <a:solidFill>
                  <a:srgbClr val="97B8FF"/>
                </a:solidFill>
                <a:latin typeface="Lucida Bright"/>
                <a:ea typeface="Sora Medium" pitchFamily="34" charset="-122"/>
                <a:cs typeface="Sora Medium"/>
              </a:rPr>
              <a:t>Nad</a:t>
            </a:r>
            <a:r>
              <a:rPr lang="en-US" sz="4800" err="1">
                <a:solidFill>
                  <a:srgbClr val="97B8FF"/>
                </a:solidFill>
                <a:latin typeface="Calibri"/>
                <a:ea typeface="Sora Medium" pitchFamily="34" charset="-122"/>
                <a:cs typeface="Sora Medium"/>
              </a:rPr>
              <a:t>ě</a:t>
            </a:r>
            <a:r>
              <a:rPr lang="en-US" sz="4800" err="1">
                <a:solidFill>
                  <a:srgbClr val="97B8FF"/>
                </a:solidFill>
                <a:latin typeface="Lucida Bright"/>
                <a:ea typeface="Sora Medium" pitchFamily="34" charset="-122"/>
                <a:cs typeface="Sora Medium"/>
              </a:rPr>
              <a:t>je</a:t>
            </a:r>
            <a:r>
              <a:rPr lang="en-US" sz="4800">
                <a:solidFill>
                  <a:srgbClr val="97B8FF"/>
                </a:solidFill>
                <a:latin typeface="Lucida Bright"/>
                <a:ea typeface="Sora Medium" pitchFamily="34" charset="-122"/>
                <a:cs typeface="Sora Medium"/>
              </a:rPr>
              <a:t>.</a:t>
            </a:r>
            <a:endParaRPr lang="en-US" sz="4800">
              <a:latin typeface="Lucida Bright"/>
              <a:cs typeface="Sora Medium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303770" y="3982760"/>
            <a:ext cx="22860" cy="3699272"/>
          </a:xfrm>
          <a:prstGeom prst="roundRect">
            <a:avLst>
              <a:gd name="adj" fmla="val 131495"/>
            </a:avLst>
          </a:prstGeom>
          <a:solidFill>
            <a:srgbClr val="3F3F44"/>
          </a:solidFill>
          <a:ln/>
        </p:spPr>
      </p:sp>
      <p:sp>
        <p:nvSpPr>
          <p:cNvPr id="5" name="Shape 2"/>
          <p:cNvSpPr/>
          <p:nvPr/>
        </p:nvSpPr>
        <p:spPr>
          <a:xfrm>
            <a:off x="6411337" y="4422100"/>
            <a:ext cx="701278" cy="22860"/>
          </a:xfrm>
          <a:prstGeom prst="roundRect">
            <a:avLst>
              <a:gd name="adj" fmla="val 131495"/>
            </a:avLst>
          </a:prstGeom>
          <a:solidFill>
            <a:srgbClr val="3F3F44"/>
          </a:solidFill>
          <a:ln/>
        </p:spPr>
      </p:sp>
      <p:sp>
        <p:nvSpPr>
          <p:cNvPr id="6" name="Shape 3"/>
          <p:cNvSpPr/>
          <p:nvPr/>
        </p:nvSpPr>
        <p:spPr>
          <a:xfrm>
            <a:off x="7089755" y="4208145"/>
            <a:ext cx="450890" cy="450890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7" name="Text 4"/>
          <p:cNvSpPr/>
          <p:nvPr/>
        </p:nvSpPr>
        <p:spPr>
          <a:xfrm>
            <a:off x="7251561" y="4283273"/>
            <a:ext cx="127159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1</a:t>
            </a:r>
            <a:endParaRPr lang="en-US" sz="2350"/>
          </a:p>
        </p:txBody>
      </p:sp>
      <p:sp>
        <p:nvSpPr>
          <p:cNvPr id="8" name="Text 5"/>
          <p:cNvSpPr/>
          <p:nvPr/>
        </p:nvSpPr>
        <p:spPr>
          <a:xfrm>
            <a:off x="2167046" y="4110570"/>
            <a:ext cx="4031479" cy="792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3200" err="1">
                <a:latin typeface="Calibri"/>
                <a:ea typeface="Sora Medium" pitchFamily="34" charset="-122"/>
                <a:cs typeface="Sora Medium"/>
              </a:rPr>
              <a:t>Pokračující</a:t>
            </a:r>
            <a:r>
              <a:rPr lang="en-US" sz="3200">
                <a:latin typeface="Calibri"/>
                <a:ea typeface="Sora Medium" pitchFamily="34" charset="-122"/>
                <a:cs typeface="Sora Medium"/>
              </a:rPr>
              <a:t> </a:t>
            </a:r>
            <a:r>
              <a:rPr lang="en-US" sz="3200" err="1">
                <a:latin typeface="Calibri"/>
                <a:ea typeface="Sora Medium" pitchFamily="34" charset="-122"/>
                <a:cs typeface="Sora Medium"/>
              </a:rPr>
              <a:t>Represe</a:t>
            </a:r>
            <a:endParaRPr lang="en-US" sz="3200">
              <a:latin typeface="Sora Medium"/>
              <a:ea typeface="Calibri"/>
              <a:cs typeface="Sora Medium"/>
            </a:endParaRPr>
          </a:p>
        </p:txBody>
      </p:sp>
      <p:sp>
        <p:nvSpPr>
          <p:cNvPr id="9" name="Text 6"/>
          <p:cNvSpPr/>
          <p:nvPr/>
        </p:nvSpPr>
        <p:spPr>
          <a:xfrm>
            <a:off x="701278" y="4616410"/>
            <a:ext cx="5511760" cy="641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Režim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Alexandra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Lukašenka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nadále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systematicky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potlačuje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opozici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a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lidská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práva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v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Bělorusku</a:t>
            </a:r>
            <a:r>
              <a:rPr lang="en-US" sz="1550">
                <a:latin typeface="Calibri"/>
                <a:ea typeface="Noto Sans TC"/>
                <a:cs typeface="Noto Sans TC" pitchFamily="34" charset="-120"/>
              </a:rPr>
              <a:t>.</a:t>
            </a:r>
            <a:endParaRPr lang="en-US" sz="1550">
              <a:latin typeface="Calibri"/>
              <a:ea typeface="Noto Sans TC"/>
              <a:cs typeface="Calibri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517785" y="5424011"/>
            <a:ext cx="701278" cy="22860"/>
          </a:xfrm>
          <a:prstGeom prst="roundRect">
            <a:avLst>
              <a:gd name="adj" fmla="val 131495"/>
            </a:avLst>
          </a:prstGeom>
          <a:solidFill>
            <a:srgbClr val="3F3F44"/>
          </a:solidFill>
          <a:ln/>
        </p:spPr>
      </p:sp>
      <p:sp>
        <p:nvSpPr>
          <p:cNvPr id="11" name="Shape 8"/>
          <p:cNvSpPr/>
          <p:nvPr/>
        </p:nvSpPr>
        <p:spPr>
          <a:xfrm>
            <a:off x="7089755" y="5210056"/>
            <a:ext cx="450890" cy="450890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12" name="Text 9"/>
          <p:cNvSpPr/>
          <p:nvPr/>
        </p:nvSpPr>
        <p:spPr>
          <a:xfrm>
            <a:off x="7221557" y="5285184"/>
            <a:ext cx="187285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2</a:t>
            </a:r>
            <a:endParaRPr lang="en-US" sz="2350"/>
          </a:p>
        </p:txBody>
      </p:sp>
      <p:sp>
        <p:nvSpPr>
          <p:cNvPr id="13" name="Text 10"/>
          <p:cNvSpPr/>
          <p:nvPr/>
        </p:nvSpPr>
        <p:spPr>
          <a:xfrm>
            <a:off x="8417362" y="5068938"/>
            <a:ext cx="3375812" cy="86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3200" err="1">
                <a:latin typeface="Calibri"/>
                <a:ea typeface="Sora Medium"/>
                <a:cs typeface="Sora Medium"/>
              </a:rPr>
              <a:t>Mezinárodní</a:t>
            </a:r>
            <a:r>
              <a:rPr lang="en-US" sz="3200">
                <a:latin typeface="Calibri"/>
                <a:ea typeface="Sora Medium"/>
                <a:cs typeface="Sora Medium"/>
              </a:rPr>
              <a:t> </a:t>
            </a:r>
            <a:r>
              <a:rPr lang="en-US" sz="3200" err="1">
                <a:latin typeface="Calibri"/>
                <a:ea typeface="Sora Medium"/>
                <a:cs typeface="Sora Medium"/>
              </a:rPr>
              <a:t>Tlak</a:t>
            </a:r>
            <a:endParaRPr lang="en-US" sz="3200">
              <a:latin typeface="Sora Medium"/>
              <a:ea typeface="Sora Medium"/>
              <a:cs typeface="Sora Medium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8417362" y="5618321"/>
            <a:ext cx="5511760" cy="641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Mezinárodní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organizace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a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vlády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musí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udržovat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tlak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na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běloruskou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vládu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, aby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chránila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aktivisty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jako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Palina.</a:t>
            </a:r>
            <a:endParaRPr lang="en-US" sz="2000">
              <a:latin typeface="Calibri"/>
              <a:ea typeface="Noto Sans TC"/>
              <a:cs typeface="Calibri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6411337" y="6325791"/>
            <a:ext cx="701278" cy="22860"/>
          </a:xfrm>
          <a:prstGeom prst="roundRect">
            <a:avLst>
              <a:gd name="adj" fmla="val 131495"/>
            </a:avLst>
          </a:prstGeom>
          <a:solidFill>
            <a:srgbClr val="3F3F44"/>
          </a:solidFill>
          <a:ln/>
        </p:spPr>
      </p:sp>
      <p:sp>
        <p:nvSpPr>
          <p:cNvPr id="16" name="Shape 13"/>
          <p:cNvSpPr/>
          <p:nvPr/>
        </p:nvSpPr>
        <p:spPr>
          <a:xfrm>
            <a:off x="7089755" y="6111835"/>
            <a:ext cx="450890" cy="450890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17" name="Text 14"/>
          <p:cNvSpPr/>
          <p:nvPr/>
        </p:nvSpPr>
        <p:spPr>
          <a:xfrm>
            <a:off x="7222034" y="6186964"/>
            <a:ext cx="186333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3</a:t>
            </a:r>
            <a:endParaRPr lang="en-US" sz="2350"/>
          </a:p>
        </p:txBody>
      </p:sp>
      <p:sp>
        <p:nvSpPr>
          <p:cNvPr id="18" name="Text 15"/>
          <p:cNvSpPr/>
          <p:nvPr/>
        </p:nvSpPr>
        <p:spPr>
          <a:xfrm>
            <a:off x="2169569" y="6115860"/>
            <a:ext cx="4028955" cy="777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3200" err="1">
                <a:latin typeface="Calibri"/>
                <a:ea typeface="Sora Medium"/>
                <a:cs typeface="Sora Medium"/>
              </a:rPr>
              <a:t>Naděje</a:t>
            </a:r>
            <a:r>
              <a:rPr lang="en-US" sz="3200">
                <a:latin typeface="Calibri"/>
                <a:ea typeface="Sora Medium"/>
                <a:cs typeface="Sora Medium"/>
              </a:rPr>
              <a:t> pro </a:t>
            </a:r>
            <a:r>
              <a:rPr lang="en-US" sz="3200" err="1">
                <a:latin typeface="Calibri"/>
                <a:ea typeface="Sora Medium"/>
                <a:cs typeface="Sora Medium"/>
              </a:rPr>
              <a:t>Změnu</a:t>
            </a:r>
            <a:endParaRPr lang="en-US" sz="3200">
              <a:latin typeface="Calibri"/>
              <a:ea typeface="Sora Medium"/>
              <a:cs typeface="Sora Medium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889964" y="6563644"/>
            <a:ext cx="5511760" cy="961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Navzdory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těžkým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podmínkám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si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Palina a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další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běloruští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aktivisté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zachovávají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odhodlání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a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naději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na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demokratickou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2000" err="1">
                <a:latin typeface="Calibri"/>
                <a:ea typeface="Noto Sans TC"/>
                <a:cs typeface="Noto Sans TC" pitchFamily="34" charset="-120"/>
              </a:rPr>
              <a:t>budoucnost</a:t>
            </a:r>
            <a:r>
              <a:rPr lang="en-US" sz="2000">
                <a:latin typeface="Calibri"/>
                <a:ea typeface="Noto Sans TC"/>
                <a:cs typeface="Noto Sans TC" pitchFamily="34" charset="-120"/>
              </a:rPr>
              <a:t>.</a:t>
            </a:r>
            <a:endParaRPr lang="en-US" sz="2000">
              <a:latin typeface="Calibri"/>
              <a:ea typeface="Noto Sans TC"/>
              <a:cs typeface="Calibri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98A713B-BE56-3E6C-AC53-0722117B05CF}"/>
              </a:ext>
            </a:extLst>
          </p:cNvPr>
          <p:cNvSpPr txBox="1"/>
          <p:nvPr/>
        </p:nvSpPr>
        <p:spPr>
          <a:xfrm>
            <a:off x="12588251" y="7635945"/>
            <a:ext cx="2041646" cy="587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2146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2818" y="728424"/>
            <a:ext cx="7601726" cy="824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800" err="1">
                <a:solidFill>
                  <a:srgbClr val="97B8FF"/>
                </a:solidFill>
                <a:latin typeface="Lucida Bright"/>
                <a:ea typeface="Sora Medium" pitchFamily="34" charset="-122"/>
                <a:cs typeface="Sora Medium"/>
              </a:rPr>
              <a:t>Závěr</a:t>
            </a:r>
            <a:r>
              <a:rPr lang="en-US" sz="4800">
                <a:solidFill>
                  <a:srgbClr val="97B8FF"/>
                </a:solidFill>
                <a:latin typeface="Lucida Bright"/>
                <a:ea typeface="Sora Medium" pitchFamily="34" charset="-122"/>
                <a:cs typeface="Sora Medium"/>
              </a:rPr>
              <a:t>: </a:t>
            </a:r>
            <a:r>
              <a:rPr lang="en-US" sz="4800" err="1">
                <a:solidFill>
                  <a:srgbClr val="97B8FF"/>
                </a:solidFill>
                <a:latin typeface="Lucida Bright"/>
                <a:ea typeface="Sora Medium" pitchFamily="34" charset="-122"/>
                <a:cs typeface="Sora Medium"/>
              </a:rPr>
              <a:t>Boj</a:t>
            </a:r>
            <a:r>
              <a:rPr lang="en-US" sz="4800">
                <a:solidFill>
                  <a:srgbClr val="97B8FF"/>
                </a:solidFill>
                <a:latin typeface="Lucida Bright"/>
                <a:ea typeface="Sora Medium" pitchFamily="34" charset="-122"/>
                <a:cs typeface="Sora Medium"/>
              </a:rPr>
              <a:t> za </a:t>
            </a:r>
            <a:r>
              <a:rPr lang="en-US" sz="4800" err="1">
                <a:solidFill>
                  <a:srgbClr val="97B8FF"/>
                </a:solidFill>
                <a:latin typeface="Lucida Bright"/>
                <a:ea typeface="Sora Medium" pitchFamily="34" charset="-122"/>
                <a:cs typeface="Sora Medium"/>
              </a:rPr>
              <a:t>Svobodu</a:t>
            </a:r>
            <a:r>
              <a:rPr lang="en-US" sz="4800">
                <a:solidFill>
                  <a:srgbClr val="97B8FF"/>
                </a:solidFill>
                <a:latin typeface="Lucida Bright"/>
                <a:ea typeface="Sora Medium" pitchFamily="34" charset="-122"/>
                <a:cs typeface="Sora Medium"/>
              </a:rPr>
              <a:t>.</a:t>
            </a:r>
            <a:endParaRPr lang="en-US" sz="4800">
              <a:latin typeface="Lucida Bright"/>
              <a:cs typeface="Sora Medium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759" y="1890832"/>
            <a:ext cx="1291233" cy="8079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94428" y="2155150"/>
            <a:ext cx="1198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>
                <a:solidFill>
                  <a:srgbClr val="E0D6DE"/>
                </a:solidFill>
                <a:latin typeface="Sora Medium"/>
                <a:cs typeface="Sora Medium"/>
              </a:rPr>
              <a:t>1</a:t>
            </a:r>
          </a:p>
        </p:txBody>
      </p:sp>
      <p:sp>
        <p:nvSpPr>
          <p:cNvPr id="5" name="Text 2"/>
          <p:cNvSpPr/>
          <p:nvPr/>
        </p:nvSpPr>
        <p:spPr>
          <a:xfrm>
            <a:off x="4926806" y="2117646"/>
            <a:ext cx="36354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err="1">
                <a:latin typeface="Calibri"/>
                <a:ea typeface="Sora Medium"/>
                <a:cs typeface="Sora Medium" pitchFamily="34" charset="-120"/>
              </a:rPr>
              <a:t>Porušování</a:t>
            </a:r>
            <a:r>
              <a:rPr lang="en-US" sz="2200">
                <a:latin typeface="Calibri"/>
                <a:ea typeface="Sora Medium"/>
                <a:cs typeface="Sora Medium" pitchFamily="34" charset="-120"/>
              </a:rPr>
              <a:t> </a:t>
            </a:r>
            <a:r>
              <a:rPr lang="en-US" sz="2200" err="1">
                <a:latin typeface="Calibri"/>
                <a:ea typeface="Sora Medium"/>
                <a:cs typeface="Sora Medium" pitchFamily="34" charset="-120"/>
              </a:rPr>
              <a:t>Lidských</a:t>
            </a:r>
            <a:r>
              <a:rPr lang="en-US" sz="2200">
                <a:latin typeface="Calibri"/>
                <a:ea typeface="Sora Medium"/>
                <a:cs typeface="Sora Medium" pitchFamily="34" charset="-120"/>
              </a:rPr>
              <a:t> </a:t>
            </a:r>
            <a:r>
              <a:rPr lang="en-US" sz="2200" err="1">
                <a:latin typeface="Calibri"/>
                <a:ea typeface="Sora Medium"/>
                <a:cs typeface="Sora Medium" pitchFamily="34" charset="-120"/>
              </a:rPr>
              <a:t>Práv</a:t>
            </a:r>
            <a:endParaRPr lang="en-US" sz="2200">
              <a:latin typeface="Sora Medium"/>
              <a:ea typeface="Sora Medium"/>
              <a:cs typeface="Calibri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756666" y="2711887"/>
            <a:ext cx="9023271" cy="15240"/>
          </a:xfrm>
          <a:prstGeom prst="roundRect">
            <a:avLst>
              <a:gd name="adj" fmla="val 223256"/>
            </a:avLst>
          </a:prstGeom>
          <a:solidFill>
            <a:srgbClr val="3F3F44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203" y="2755463"/>
            <a:ext cx="2582466" cy="8079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966091" y="2932628"/>
            <a:ext cx="17657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2</a:t>
            </a:r>
            <a:endParaRPr lang="en-US" sz="2200"/>
          </a:p>
        </p:txBody>
      </p:sp>
      <p:sp>
        <p:nvSpPr>
          <p:cNvPr id="9" name="Text 5"/>
          <p:cNvSpPr/>
          <p:nvPr/>
        </p:nvSpPr>
        <p:spPr>
          <a:xfrm>
            <a:off x="5572482" y="2982277"/>
            <a:ext cx="251376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err="1">
                <a:latin typeface="Calibri"/>
                <a:ea typeface="Sora Medium"/>
                <a:cs typeface="Sora Medium" pitchFamily="34" charset="-120"/>
              </a:rPr>
              <a:t>Politická</a:t>
            </a:r>
            <a:r>
              <a:rPr lang="en-US" sz="2200">
                <a:latin typeface="Calibri"/>
                <a:ea typeface="Sora Medium"/>
                <a:cs typeface="Sora Medium" pitchFamily="34" charset="-120"/>
              </a:rPr>
              <a:t> </a:t>
            </a:r>
            <a:r>
              <a:rPr lang="en-US" sz="2200" err="1">
                <a:latin typeface="Calibri"/>
                <a:ea typeface="Sora Medium"/>
                <a:cs typeface="Sora Medium" pitchFamily="34" charset="-120"/>
              </a:rPr>
              <a:t>Represe</a:t>
            </a:r>
            <a:endParaRPr lang="en-US" sz="2200">
              <a:latin typeface="Calibri"/>
              <a:ea typeface="Sora Medium"/>
              <a:cs typeface="Calibri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5402342" y="3576518"/>
            <a:ext cx="8377595" cy="15240"/>
          </a:xfrm>
          <a:prstGeom prst="roundRect">
            <a:avLst>
              <a:gd name="adj" fmla="val 223256"/>
            </a:avLst>
          </a:prstGeom>
          <a:solidFill>
            <a:srgbClr val="3F3F44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527" y="3620095"/>
            <a:ext cx="3873698" cy="80795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966448" y="3797260"/>
            <a:ext cx="17573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3</a:t>
            </a:r>
            <a:endParaRPr lang="en-US" sz="2200"/>
          </a:p>
        </p:txBody>
      </p:sp>
      <p:sp>
        <p:nvSpPr>
          <p:cNvPr id="13" name="Text 8"/>
          <p:cNvSpPr/>
          <p:nvPr/>
        </p:nvSpPr>
        <p:spPr>
          <a:xfrm>
            <a:off x="6218039" y="3803367"/>
            <a:ext cx="3365058" cy="441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err="1">
                <a:latin typeface="Calibri"/>
                <a:ea typeface="Sora Medium"/>
                <a:cs typeface="Sora Medium"/>
              </a:rPr>
              <a:t>Odhodlání</a:t>
            </a:r>
            <a:r>
              <a:rPr lang="en-US" sz="2400">
                <a:latin typeface="Calibri"/>
                <a:ea typeface="Sora Medium"/>
                <a:cs typeface="Sora Medium"/>
              </a:rPr>
              <a:t> </a:t>
            </a:r>
            <a:r>
              <a:rPr lang="en-US" sz="2400" err="1">
                <a:latin typeface="Calibri"/>
                <a:ea typeface="Sora Medium"/>
                <a:cs typeface="Sora Medium"/>
              </a:rPr>
              <a:t>Aktivistů</a:t>
            </a:r>
            <a:endParaRPr lang="en-US" sz="2400">
              <a:latin typeface="Calibri"/>
              <a:ea typeface="Sora Medium"/>
              <a:cs typeface="Sora Medium"/>
            </a:endParaRPr>
          </a:p>
        </p:txBody>
      </p:sp>
      <p:sp>
        <p:nvSpPr>
          <p:cNvPr id="14" name="Shape 9"/>
          <p:cNvSpPr/>
          <p:nvPr/>
        </p:nvSpPr>
        <p:spPr>
          <a:xfrm>
            <a:off x="6047899" y="4441150"/>
            <a:ext cx="7732038" cy="15240"/>
          </a:xfrm>
          <a:prstGeom prst="roundRect">
            <a:avLst>
              <a:gd name="adj" fmla="val 223256"/>
            </a:avLst>
          </a:prstGeom>
          <a:solidFill>
            <a:srgbClr val="3F3F44"/>
          </a:solidFill>
          <a:ln/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1970" y="4484727"/>
            <a:ext cx="5164931" cy="807958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3961924" y="4661892"/>
            <a:ext cx="18478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4</a:t>
            </a:r>
            <a:endParaRPr lang="en-US" sz="2200"/>
          </a:p>
        </p:txBody>
      </p:sp>
      <p:sp>
        <p:nvSpPr>
          <p:cNvPr id="17" name="Text 11"/>
          <p:cNvSpPr/>
          <p:nvPr/>
        </p:nvSpPr>
        <p:spPr>
          <a:xfrm>
            <a:off x="6834687" y="4667999"/>
            <a:ext cx="3936636" cy="630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err="1">
                <a:latin typeface="Calibri"/>
                <a:ea typeface="Sora Medium"/>
                <a:cs typeface="Sora Medium"/>
              </a:rPr>
              <a:t>Mezinárodní</a:t>
            </a:r>
            <a:r>
              <a:rPr lang="en-US" sz="2400">
                <a:latin typeface="Calibri"/>
                <a:ea typeface="Sora Medium"/>
                <a:cs typeface="Sora Medium"/>
              </a:rPr>
              <a:t> </a:t>
            </a:r>
            <a:r>
              <a:rPr lang="en-US" sz="2400" err="1">
                <a:latin typeface="Calibri"/>
                <a:ea typeface="Sora Medium"/>
                <a:cs typeface="Sora Medium"/>
              </a:rPr>
              <a:t>Solidarita</a:t>
            </a:r>
            <a:endParaRPr lang="en-US" sz="2400">
              <a:latin typeface="Calibri"/>
              <a:ea typeface="Sora Medium"/>
              <a:cs typeface="Sora Medium"/>
            </a:endParaRPr>
          </a:p>
        </p:txBody>
      </p:sp>
      <p:sp>
        <p:nvSpPr>
          <p:cNvPr id="18" name="Shape 12"/>
          <p:cNvSpPr/>
          <p:nvPr/>
        </p:nvSpPr>
        <p:spPr>
          <a:xfrm>
            <a:off x="6693575" y="5305782"/>
            <a:ext cx="7086362" cy="15240"/>
          </a:xfrm>
          <a:prstGeom prst="roundRect">
            <a:avLst>
              <a:gd name="adj" fmla="val 223256"/>
            </a:avLst>
          </a:prstGeom>
          <a:solidFill>
            <a:srgbClr val="3F3F44"/>
          </a:solidFill>
          <a:ln/>
        </p:spPr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5349359"/>
            <a:ext cx="6456164" cy="807958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3965019" y="5526524"/>
            <a:ext cx="17859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5</a:t>
            </a:r>
            <a:endParaRPr lang="en-US" sz="2200"/>
          </a:p>
        </p:txBody>
      </p:sp>
      <p:sp>
        <p:nvSpPr>
          <p:cNvPr id="21" name="Text 14"/>
          <p:cNvSpPr/>
          <p:nvPr/>
        </p:nvSpPr>
        <p:spPr>
          <a:xfrm>
            <a:off x="7509272" y="5532631"/>
            <a:ext cx="3051985" cy="601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err="1">
                <a:latin typeface="Calibri"/>
                <a:ea typeface="Sora Medium"/>
                <a:cs typeface="Sora Medium"/>
              </a:rPr>
              <a:t>Naděje</a:t>
            </a:r>
            <a:r>
              <a:rPr lang="en-US" sz="2400">
                <a:latin typeface="Calibri"/>
                <a:ea typeface="Sora Medium"/>
                <a:cs typeface="Sora Medium"/>
              </a:rPr>
              <a:t> </a:t>
            </a:r>
            <a:r>
              <a:rPr lang="en-US" sz="2400" err="1">
                <a:latin typeface="Calibri"/>
                <a:ea typeface="Sora Medium"/>
                <a:cs typeface="Sora Medium"/>
              </a:rPr>
              <a:t>na</a:t>
            </a:r>
            <a:r>
              <a:rPr lang="en-US" sz="2400">
                <a:latin typeface="Calibri"/>
                <a:ea typeface="Sora Medium"/>
                <a:cs typeface="Sora Medium"/>
              </a:rPr>
              <a:t> </a:t>
            </a:r>
            <a:r>
              <a:rPr lang="en-US" sz="2400" err="1">
                <a:latin typeface="Calibri"/>
                <a:ea typeface="Sora Medium"/>
                <a:cs typeface="Sora Medium"/>
              </a:rPr>
              <a:t>Změnu</a:t>
            </a:r>
            <a:endParaRPr lang="en-US" sz="2400">
              <a:latin typeface="Calibri"/>
              <a:ea typeface="Sora Medium"/>
              <a:cs typeface="Sora Medium"/>
            </a:endParaRPr>
          </a:p>
        </p:txBody>
      </p:sp>
      <p:sp>
        <p:nvSpPr>
          <p:cNvPr id="22" name="Text 15"/>
          <p:cNvSpPr/>
          <p:nvPr/>
        </p:nvSpPr>
        <p:spPr>
          <a:xfrm>
            <a:off x="821925" y="6383439"/>
            <a:ext cx="12958416" cy="1552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3200" err="1">
                <a:latin typeface="Calibri"/>
                <a:ea typeface="Noto Sans TC"/>
                <a:cs typeface="Noto Sans TC" pitchFamily="34" charset="-120"/>
              </a:rPr>
              <a:t>Případ</a:t>
            </a:r>
            <a:r>
              <a:rPr lang="en-US" sz="32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3200" err="1">
                <a:latin typeface="Calibri"/>
                <a:ea typeface="Noto Sans TC"/>
                <a:cs typeface="Noto Sans TC" pitchFamily="34" charset="-120"/>
              </a:rPr>
              <a:t>Paliny</a:t>
            </a:r>
            <a:r>
              <a:rPr lang="en-US" sz="3200">
                <a:latin typeface="Calibri"/>
                <a:ea typeface="Noto Sans TC"/>
                <a:cs typeface="Noto Sans TC" pitchFamily="34" charset="-120"/>
              </a:rPr>
              <a:t> Sharenda-Panasiuk </a:t>
            </a:r>
            <a:r>
              <a:rPr lang="en-US" sz="3200" err="1">
                <a:latin typeface="Calibri"/>
                <a:ea typeface="Noto Sans TC"/>
                <a:cs typeface="Noto Sans TC" pitchFamily="34" charset="-120"/>
              </a:rPr>
              <a:t>ukazuje</a:t>
            </a:r>
            <a:r>
              <a:rPr lang="en-US" sz="3200">
                <a:latin typeface="Calibri"/>
                <a:ea typeface="Noto Sans TC"/>
                <a:cs typeface="Noto Sans TC" pitchFamily="34" charset="-120"/>
              </a:rPr>
              <a:t>, jak </a:t>
            </a:r>
            <a:r>
              <a:rPr lang="en-US" sz="3200" err="1">
                <a:latin typeface="Calibri"/>
                <a:ea typeface="Noto Sans TC"/>
                <a:cs typeface="Noto Sans TC" pitchFamily="34" charset="-120"/>
              </a:rPr>
              <a:t>běloruský</a:t>
            </a:r>
            <a:r>
              <a:rPr lang="en-US" sz="32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3200" err="1">
                <a:latin typeface="Calibri"/>
                <a:ea typeface="Noto Sans TC"/>
                <a:cs typeface="Noto Sans TC" pitchFamily="34" charset="-120"/>
              </a:rPr>
              <a:t>režim</a:t>
            </a:r>
            <a:r>
              <a:rPr lang="en-US" sz="32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3200" err="1">
                <a:latin typeface="Calibri"/>
                <a:ea typeface="Noto Sans TC"/>
                <a:cs typeface="Noto Sans TC" pitchFamily="34" charset="-120"/>
              </a:rPr>
              <a:t>systematicky</a:t>
            </a:r>
            <a:r>
              <a:rPr lang="en-US" sz="32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3200" err="1">
                <a:latin typeface="Calibri"/>
                <a:ea typeface="Noto Sans TC"/>
                <a:cs typeface="Noto Sans TC" pitchFamily="34" charset="-120"/>
              </a:rPr>
              <a:t>potlačuje</a:t>
            </a:r>
            <a:r>
              <a:rPr lang="en-US" sz="32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3200" err="1">
                <a:latin typeface="Calibri"/>
                <a:ea typeface="Noto Sans TC"/>
                <a:cs typeface="Noto Sans TC" pitchFamily="34" charset="-120"/>
              </a:rPr>
              <a:t>lidská</a:t>
            </a:r>
            <a:r>
              <a:rPr lang="en-US" sz="32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3200" err="1">
                <a:latin typeface="Calibri"/>
                <a:ea typeface="Noto Sans TC"/>
                <a:cs typeface="Noto Sans TC" pitchFamily="34" charset="-120"/>
              </a:rPr>
              <a:t>práva</a:t>
            </a:r>
            <a:r>
              <a:rPr lang="en-US" sz="3200">
                <a:latin typeface="Calibri"/>
                <a:ea typeface="Noto Sans TC"/>
                <a:cs typeface="Noto Sans TC" pitchFamily="34" charset="-120"/>
              </a:rPr>
              <a:t> a </a:t>
            </a:r>
            <a:r>
              <a:rPr lang="en-US" sz="3200" err="1">
                <a:latin typeface="Calibri"/>
                <a:ea typeface="Noto Sans TC"/>
                <a:cs typeface="Noto Sans TC" pitchFamily="34" charset="-120"/>
              </a:rPr>
              <a:t>svobody</a:t>
            </a:r>
            <a:r>
              <a:rPr lang="en-US" sz="3200">
                <a:latin typeface="Calibri"/>
                <a:ea typeface="Noto Sans TC"/>
                <a:cs typeface="Noto Sans TC" pitchFamily="34" charset="-120"/>
              </a:rPr>
              <a:t>. Je </a:t>
            </a:r>
            <a:r>
              <a:rPr lang="en-US" sz="3200" err="1">
                <a:latin typeface="Calibri"/>
                <a:ea typeface="Noto Sans TC"/>
                <a:cs typeface="Noto Sans TC" pitchFamily="34" charset="-120"/>
              </a:rPr>
              <a:t>důležité</a:t>
            </a:r>
            <a:r>
              <a:rPr lang="en-US" sz="3200">
                <a:latin typeface="Calibri"/>
                <a:ea typeface="Noto Sans TC"/>
                <a:cs typeface="Noto Sans TC" pitchFamily="34" charset="-120"/>
              </a:rPr>
              <a:t>, aby </a:t>
            </a:r>
            <a:r>
              <a:rPr lang="en-US" sz="3200" err="1">
                <a:latin typeface="Calibri"/>
                <a:ea typeface="Noto Sans TC"/>
                <a:cs typeface="Noto Sans TC" pitchFamily="34" charset="-120"/>
              </a:rPr>
              <a:t>mezinárodní</a:t>
            </a:r>
            <a:r>
              <a:rPr lang="en-US" sz="32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3200" err="1">
                <a:latin typeface="Calibri"/>
                <a:ea typeface="Noto Sans TC"/>
                <a:cs typeface="Noto Sans TC" pitchFamily="34" charset="-120"/>
              </a:rPr>
              <a:t>společenství</a:t>
            </a:r>
            <a:r>
              <a:rPr lang="en-US" sz="32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3200" err="1">
                <a:latin typeface="Calibri"/>
                <a:ea typeface="Noto Sans TC"/>
                <a:cs typeface="Noto Sans TC" pitchFamily="34" charset="-120"/>
              </a:rPr>
              <a:t>zůstalo</a:t>
            </a:r>
            <a:r>
              <a:rPr lang="en-US" sz="32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3200" err="1">
                <a:latin typeface="Calibri"/>
                <a:ea typeface="Noto Sans TC"/>
                <a:cs typeface="Noto Sans TC" pitchFamily="34" charset="-120"/>
              </a:rPr>
              <a:t>jednotné</a:t>
            </a:r>
            <a:r>
              <a:rPr lang="en-US" sz="3200">
                <a:latin typeface="Calibri"/>
                <a:ea typeface="Noto Sans TC"/>
                <a:cs typeface="Noto Sans TC" pitchFamily="34" charset="-120"/>
              </a:rPr>
              <a:t> v </a:t>
            </a:r>
            <a:r>
              <a:rPr lang="en-US" sz="3200" err="1">
                <a:latin typeface="Calibri"/>
                <a:ea typeface="Noto Sans TC"/>
                <a:cs typeface="Noto Sans TC" pitchFamily="34" charset="-120"/>
              </a:rPr>
              <a:t>podpoře</a:t>
            </a:r>
            <a:r>
              <a:rPr lang="en-US" sz="32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3200" err="1">
                <a:latin typeface="Calibri"/>
                <a:ea typeface="Noto Sans TC"/>
                <a:cs typeface="Noto Sans TC" pitchFamily="34" charset="-120"/>
              </a:rPr>
              <a:t>lidí</a:t>
            </a:r>
            <a:r>
              <a:rPr lang="en-US" sz="32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3200" err="1">
                <a:latin typeface="Calibri"/>
                <a:ea typeface="Noto Sans TC"/>
                <a:cs typeface="Noto Sans TC" pitchFamily="34" charset="-120"/>
              </a:rPr>
              <a:t>jako</a:t>
            </a:r>
            <a:r>
              <a:rPr lang="en-US" sz="3200">
                <a:latin typeface="Calibri"/>
                <a:ea typeface="Noto Sans TC"/>
                <a:cs typeface="Noto Sans TC" pitchFamily="34" charset="-120"/>
              </a:rPr>
              <a:t> Palina, </a:t>
            </a:r>
            <a:r>
              <a:rPr lang="en-US" sz="3200" err="1">
                <a:latin typeface="Calibri"/>
                <a:ea typeface="Noto Sans TC"/>
                <a:cs typeface="Noto Sans TC" pitchFamily="34" charset="-120"/>
              </a:rPr>
              <a:t>kteří</a:t>
            </a:r>
            <a:r>
              <a:rPr lang="en-US" sz="32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3200" err="1">
                <a:latin typeface="Calibri"/>
                <a:ea typeface="Noto Sans TC"/>
                <a:cs typeface="Noto Sans TC" pitchFamily="34" charset="-120"/>
              </a:rPr>
              <a:t>odvážně</a:t>
            </a:r>
            <a:r>
              <a:rPr lang="en-US" sz="32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3200" err="1">
                <a:latin typeface="Calibri"/>
                <a:ea typeface="Noto Sans TC"/>
                <a:cs typeface="Noto Sans TC" pitchFamily="34" charset="-120"/>
              </a:rPr>
              <a:t>bojují</a:t>
            </a:r>
            <a:r>
              <a:rPr lang="en-US" sz="3200">
                <a:latin typeface="Calibri"/>
                <a:ea typeface="Noto Sans TC"/>
                <a:cs typeface="Noto Sans TC" pitchFamily="34" charset="-120"/>
              </a:rPr>
              <a:t> za </a:t>
            </a:r>
            <a:r>
              <a:rPr lang="en-US" sz="3200" err="1">
                <a:latin typeface="Calibri"/>
                <a:ea typeface="Noto Sans TC"/>
                <a:cs typeface="Noto Sans TC" pitchFamily="34" charset="-120"/>
              </a:rPr>
              <a:t>demokratickou</a:t>
            </a:r>
            <a:r>
              <a:rPr lang="en-US" sz="32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3200" err="1">
                <a:latin typeface="Calibri"/>
                <a:ea typeface="Noto Sans TC"/>
                <a:cs typeface="Noto Sans TC" pitchFamily="34" charset="-120"/>
              </a:rPr>
              <a:t>budoucnost</a:t>
            </a:r>
            <a:r>
              <a:rPr lang="en-US" sz="3200">
                <a:latin typeface="Calibri"/>
                <a:ea typeface="Noto Sans TC"/>
                <a:cs typeface="Noto Sans TC" pitchFamily="34" charset="-120"/>
              </a:rPr>
              <a:t> </a:t>
            </a:r>
            <a:r>
              <a:rPr lang="en-US" sz="3200" err="1">
                <a:latin typeface="Calibri"/>
                <a:ea typeface="Noto Sans TC"/>
                <a:cs typeface="Noto Sans TC" pitchFamily="34" charset="-120"/>
              </a:rPr>
              <a:t>Běloruska</a:t>
            </a:r>
            <a:r>
              <a:rPr lang="en-US" sz="3200">
                <a:latin typeface="Calibri"/>
                <a:ea typeface="Noto Sans TC"/>
                <a:cs typeface="Noto Sans TC" pitchFamily="34" charset="-120"/>
              </a:rPr>
              <a:t>.</a:t>
            </a:r>
            <a:endParaRPr lang="en-US" sz="3200">
              <a:latin typeface="Calibri"/>
              <a:ea typeface="Noto Sans TC"/>
              <a:cs typeface="Calibri"/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38733A31-314A-34CD-F7A0-EB46445AD6B6}"/>
              </a:ext>
            </a:extLst>
          </p:cNvPr>
          <p:cNvSpPr txBox="1"/>
          <p:nvPr/>
        </p:nvSpPr>
        <p:spPr>
          <a:xfrm>
            <a:off x="12822161" y="7810846"/>
            <a:ext cx="1763240" cy="309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8736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E9D5ADA-0B02-A512-A2E1-799E3B936FF8}"/>
              </a:ext>
            </a:extLst>
          </p:cNvPr>
          <p:cNvSpPr txBox="1"/>
          <p:nvPr/>
        </p:nvSpPr>
        <p:spPr>
          <a:xfrm>
            <a:off x="3543150" y="114452"/>
            <a:ext cx="683439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6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ucida Bright"/>
                <a:ea typeface="Calibri"/>
                <a:cs typeface="Calibri"/>
              </a:rPr>
              <a:t>KAHOOT 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8B18BDE-A25E-FDD4-3F0E-D2C7C70D7061}"/>
              </a:ext>
            </a:extLst>
          </p:cNvPr>
          <p:cNvSpPr/>
          <p:nvPr/>
        </p:nvSpPr>
        <p:spPr>
          <a:xfrm>
            <a:off x="12581842" y="7485039"/>
            <a:ext cx="1916481" cy="739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546" y="1844040"/>
            <a:ext cx="5315002" cy="525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553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lečení, venku, boty, osoba&#10;&#10;Popis se vygeneroval automaticky.">
            <a:extLst>
              <a:ext uri="{FF2B5EF4-FFF2-40B4-BE49-F238E27FC236}">
                <a16:creationId xmlns:a16="http://schemas.microsoft.com/office/drawing/2014/main" id="{DEFDA6C7-7F67-E332-EE0A-6459C6EB47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93" b="19607"/>
          <a:stretch/>
        </p:blipFill>
        <p:spPr>
          <a:xfrm>
            <a:off x="20" y="10"/>
            <a:ext cx="14626720" cy="82295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4170"/>
            <a:ext cx="14630400" cy="88386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DC7CC38-D314-8C00-7F3C-97914B3BCFE0}"/>
              </a:ext>
            </a:extLst>
          </p:cNvPr>
          <p:cNvSpPr txBox="1"/>
          <p:nvPr/>
        </p:nvSpPr>
        <p:spPr>
          <a:xfrm>
            <a:off x="628650" y="6380688"/>
            <a:ext cx="13453110" cy="89380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DĚKUJEME VÁM ZA POZORNOST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290379"/>
            <a:ext cx="14630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361822"/>
            <a:ext cx="14630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630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EB9FC24-0613-919A-A65C-9EA301CFFAC1}"/>
              </a:ext>
            </a:extLst>
          </p:cNvPr>
          <p:cNvSpPr/>
          <p:nvPr/>
        </p:nvSpPr>
        <p:spPr>
          <a:xfrm>
            <a:off x="12802436" y="7526892"/>
            <a:ext cx="1730513" cy="655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1">
            <a:extLst>
              <a:ext uri="{FF2B5EF4-FFF2-40B4-BE49-F238E27FC236}">
                <a16:creationId xmlns:a16="http://schemas.microsoft.com/office/drawing/2014/main" id="{DDFF8007-0A42-94C7-CCAB-14BE22B34FC2}"/>
              </a:ext>
            </a:extLst>
          </p:cNvPr>
          <p:cNvSpPr txBox="1"/>
          <p:nvPr/>
        </p:nvSpPr>
        <p:spPr>
          <a:xfrm>
            <a:off x="1269369" y="979228"/>
            <a:ext cx="8667983" cy="175432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>
                <a:ea typeface="+mn-lt"/>
                <a:cs typeface="+mn-lt"/>
              </a:rPr>
              <a:t>Razie proti demonstrantům  - odpůrcům režimu Bělorusko</a:t>
            </a:r>
          </a:p>
          <a:p>
            <a:r>
              <a:rPr lang="cs-CZ">
                <a:ea typeface="+mn-lt"/>
                <a:cs typeface="+mn-lt"/>
              </a:rPr>
              <a:t>https://youtu.be/VARvY1lydF8?feature=shared</a:t>
            </a:r>
            <a:endParaRPr lang="cs-CZ"/>
          </a:p>
          <a:p>
            <a:endParaRPr lang="cs-CZ">
              <a:cs typeface="Calibri"/>
            </a:endParaRPr>
          </a:p>
          <a:p>
            <a:r>
              <a:rPr lang="cs-CZ" b="1">
                <a:solidFill>
                  <a:srgbClr val="0F0F0F"/>
                </a:solidFill>
                <a:latin typeface="Roboto"/>
                <a:ea typeface="Roboto"/>
                <a:cs typeface="Roboto"/>
              </a:rPr>
              <a:t>Mladá generace si váží demokracie - </a:t>
            </a:r>
            <a:r>
              <a:rPr lang="cs-CZ">
                <a:solidFill>
                  <a:srgbClr val="0F0F0F"/>
                </a:solidFill>
                <a:ea typeface="+mn-lt"/>
                <a:cs typeface="+mn-lt"/>
                <a:hlinkClick r:id="rId2"/>
              </a:rPr>
              <a:t>Dercos ADD Bumper CZ 16:9 Women</a:t>
            </a:r>
            <a:endParaRPr lang="cs-CZ">
              <a:solidFill>
                <a:srgbClr val="0F0F0F"/>
              </a:solidFill>
              <a:cs typeface="Calibri"/>
            </a:endParaRPr>
          </a:p>
          <a:p>
            <a:endParaRPr lang="cs-CZ">
              <a:cs typeface="Calibri"/>
            </a:endParaRPr>
          </a:p>
          <a:p>
            <a:endParaRPr lang="cs-CZ">
              <a:cs typeface="Calibri"/>
            </a:endParaRPr>
          </a:p>
        </p:txBody>
      </p:sp>
      <p:pic>
        <p:nvPicPr>
          <p:cNvPr id="4" name="Obrázek 3" descr="Obsah obrázku text, snímek obrazovky, Písmo&#10;&#10;Popis se vygeneroval automaticky.">
            <a:extLst>
              <a:ext uri="{FF2B5EF4-FFF2-40B4-BE49-F238E27FC236}">
                <a16:creationId xmlns:a16="http://schemas.microsoft.com/office/drawing/2014/main" id="{940B0354-9F4B-783B-1C23-1C534DF10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434" y="2313314"/>
            <a:ext cx="123444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52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819" y="-6350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96095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en-US" sz="615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Životní příběh Jiřího Höfera</a:t>
            </a:r>
            <a:endParaRPr lang="en-US" sz="6150"/>
          </a:p>
        </p:txBody>
      </p:sp>
      <p:sp>
        <p:nvSpPr>
          <p:cNvPr id="4" name="Text 1"/>
          <p:cNvSpPr/>
          <p:nvPr/>
        </p:nvSpPr>
        <p:spPr>
          <a:xfrm>
            <a:off x="793790" y="4392692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Jiří Höfer, narozený 29.5.1946, je synem Ferdinanda Höfera. Jeho život byl ovlivněn politickými událostmi 20. století a rodinnou historií spojenou se skautingem.</a:t>
            </a:r>
            <a:endParaRPr lang="en-US" sz="1750"/>
          </a:p>
        </p:txBody>
      </p:sp>
      <p:sp>
        <p:nvSpPr>
          <p:cNvPr id="5" name="Shape 2"/>
          <p:cNvSpPr/>
          <p:nvPr/>
        </p:nvSpPr>
        <p:spPr>
          <a:xfrm>
            <a:off x="-6599787" y="13042531"/>
            <a:ext cx="362903" cy="362903"/>
          </a:xfrm>
          <a:prstGeom prst="roundRect">
            <a:avLst>
              <a:gd name="adj" fmla="val 25194296"/>
            </a:avLst>
          </a:prstGeom>
          <a:solidFill>
            <a:srgbClr val="98055A"/>
          </a:solidFill>
          <a:ln w="7620">
            <a:solidFill>
              <a:srgbClr val="FFFFF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 flipH="1" flipV="1">
            <a:off x="3680698" y="6133385"/>
            <a:ext cx="3219433" cy="1170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2200" b="1">
              <a:solidFill>
                <a:srgbClr val="5B5F71"/>
              </a:solidFill>
              <a:ea typeface="Instrument Sans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8044" y="606266"/>
            <a:ext cx="7600712" cy="1378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Rodinné kořeny a skautská tradice</a:t>
            </a:r>
            <a:endParaRPr lang="en-US" sz="4300"/>
          </a:p>
        </p:txBody>
      </p:sp>
      <p:sp>
        <p:nvSpPr>
          <p:cNvPr id="4" name="Shape 1"/>
          <p:cNvSpPr/>
          <p:nvPr/>
        </p:nvSpPr>
        <p:spPr>
          <a:xfrm>
            <a:off x="6573441" y="2314932"/>
            <a:ext cx="30480" cy="5309949"/>
          </a:xfrm>
          <a:prstGeom prst="roundRect">
            <a:avLst>
              <a:gd name="adj" fmla="val 303837"/>
            </a:avLst>
          </a:prstGeom>
          <a:solidFill>
            <a:srgbClr val="C8C9CF"/>
          </a:solidFill>
          <a:ln/>
        </p:spPr>
      </p:sp>
      <p:sp>
        <p:nvSpPr>
          <p:cNvPr id="5" name="Shape 2"/>
          <p:cNvSpPr/>
          <p:nvPr/>
        </p:nvSpPr>
        <p:spPr>
          <a:xfrm>
            <a:off x="6806208" y="2795707"/>
            <a:ext cx="771644" cy="30480"/>
          </a:xfrm>
          <a:prstGeom prst="roundRect">
            <a:avLst>
              <a:gd name="adj" fmla="val 303837"/>
            </a:avLst>
          </a:prstGeom>
          <a:solidFill>
            <a:srgbClr val="C8C9CF"/>
          </a:solidFill>
          <a:ln/>
        </p:spPr>
      </p:sp>
      <p:sp>
        <p:nvSpPr>
          <p:cNvPr id="6" name="Shape 3"/>
          <p:cNvSpPr/>
          <p:nvPr/>
        </p:nvSpPr>
        <p:spPr>
          <a:xfrm>
            <a:off x="6340673" y="2562939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524625" y="2645569"/>
            <a:ext cx="127992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2600"/>
          </a:p>
        </p:txBody>
      </p:sp>
      <p:sp>
        <p:nvSpPr>
          <p:cNvPr id="8" name="Text 5"/>
          <p:cNvSpPr/>
          <p:nvPr/>
        </p:nvSpPr>
        <p:spPr>
          <a:xfrm>
            <a:off x="7801332" y="2535317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1915</a:t>
            </a:r>
            <a:endParaRPr lang="en-US" sz="2150"/>
          </a:p>
        </p:txBody>
      </p:sp>
      <p:sp>
        <p:nvSpPr>
          <p:cNvPr id="9" name="Text 6"/>
          <p:cNvSpPr/>
          <p:nvPr/>
        </p:nvSpPr>
        <p:spPr>
          <a:xfrm>
            <a:off x="7801332" y="3012043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Ferdinand Höfer se narodil v Jaroměřicích nad Rokytnou. V domě bydlel spisovatel Otokar Březina.</a:t>
            </a:r>
            <a:endParaRPr lang="en-US" sz="1700"/>
          </a:p>
        </p:txBody>
      </p:sp>
      <p:sp>
        <p:nvSpPr>
          <p:cNvPr id="10" name="Shape 7"/>
          <p:cNvSpPr/>
          <p:nvPr/>
        </p:nvSpPr>
        <p:spPr>
          <a:xfrm>
            <a:off x="6806208" y="4639151"/>
            <a:ext cx="771644" cy="30480"/>
          </a:xfrm>
          <a:prstGeom prst="roundRect">
            <a:avLst>
              <a:gd name="adj" fmla="val 303837"/>
            </a:avLst>
          </a:prstGeom>
          <a:solidFill>
            <a:srgbClr val="C8C9CF"/>
          </a:solidFill>
          <a:ln/>
        </p:spPr>
      </p:sp>
      <p:sp>
        <p:nvSpPr>
          <p:cNvPr id="11" name="Shape 8"/>
          <p:cNvSpPr/>
          <p:nvPr/>
        </p:nvSpPr>
        <p:spPr>
          <a:xfrm>
            <a:off x="6340673" y="4406384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96526" y="4489013"/>
            <a:ext cx="184190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2600"/>
          </a:p>
        </p:txBody>
      </p:sp>
      <p:sp>
        <p:nvSpPr>
          <p:cNvPr id="13" name="Text 10"/>
          <p:cNvSpPr/>
          <p:nvPr/>
        </p:nvSpPr>
        <p:spPr>
          <a:xfrm>
            <a:off x="7801332" y="4378762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1921</a:t>
            </a:r>
            <a:endParaRPr lang="en-US" sz="2150"/>
          </a:p>
        </p:txBody>
      </p:sp>
      <p:sp>
        <p:nvSpPr>
          <p:cNvPr id="14" name="Text 11"/>
          <p:cNvSpPr/>
          <p:nvPr/>
        </p:nvSpPr>
        <p:spPr>
          <a:xfrm>
            <a:off x="7801332" y="4855488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Založení Skauta v Jaroměřicích. Ferdinand se později stal vedoucím.</a:t>
            </a:r>
            <a:endParaRPr lang="en-US" sz="1700"/>
          </a:p>
        </p:txBody>
      </p:sp>
      <p:sp>
        <p:nvSpPr>
          <p:cNvPr id="15" name="Shape 12"/>
          <p:cNvSpPr/>
          <p:nvPr/>
        </p:nvSpPr>
        <p:spPr>
          <a:xfrm>
            <a:off x="6806208" y="6482596"/>
            <a:ext cx="771644" cy="30480"/>
          </a:xfrm>
          <a:prstGeom prst="roundRect">
            <a:avLst>
              <a:gd name="adj" fmla="val 303837"/>
            </a:avLst>
          </a:prstGeom>
          <a:solidFill>
            <a:srgbClr val="C8C9CF"/>
          </a:solidFill>
          <a:ln/>
        </p:spPr>
      </p:sp>
      <p:sp>
        <p:nvSpPr>
          <p:cNvPr id="16" name="Shape 13"/>
          <p:cNvSpPr/>
          <p:nvPr/>
        </p:nvSpPr>
        <p:spPr>
          <a:xfrm>
            <a:off x="6340673" y="6249829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492954" y="6332458"/>
            <a:ext cx="191453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</a:t>
            </a:r>
            <a:endParaRPr lang="en-US" sz="2600"/>
          </a:p>
        </p:txBody>
      </p:sp>
      <p:sp>
        <p:nvSpPr>
          <p:cNvPr id="18" name="Text 15"/>
          <p:cNvSpPr/>
          <p:nvPr/>
        </p:nvSpPr>
        <p:spPr>
          <a:xfrm>
            <a:off x="7801332" y="6222206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1938</a:t>
            </a:r>
            <a:endParaRPr lang="en-US" sz="2150"/>
          </a:p>
        </p:txBody>
      </p:sp>
      <p:sp>
        <p:nvSpPr>
          <p:cNvPr id="19" name="Text 16"/>
          <p:cNvSpPr/>
          <p:nvPr/>
        </p:nvSpPr>
        <p:spPr>
          <a:xfrm>
            <a:off x="7801332" y="6698933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Ferdinand povolán do armády během mobilizace. Po Mnichovu si přivezl střelné zbraně.</a:t>
            </a:r>
            <a:endParaRPr lang="en-US" sz="1700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68664ED6-FC8C-692E-7D10-1377F0DA8360}"/>
              </a:ext>
            </a:extLst>
          </p:cNvPr>
          <p:cNvSpPr/>
          <p:nvPr/>
        </p:nvSpPr>
        <p:spPr>
          <a:xfrm>
            <a:off x="12735232" y="7678101"/>
            <a:ext cx="1797717" cy="453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9174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err="1">
                <a:solidFill>
                  <a:srgbClr val="505468"/>
                </a:solidFill>
                <a:latin typeface="Instrument Sans Semi Bold"/>
                <a:ea typeface="Instrument Sans Semi Bold" pitchFamily="34" charset="-122"/>
                <a:cs typeface="Instrument Sans Semi Bold" pitchFamily="34" charset="-120"/>
              </a:rPr>
              <a:t>Válečná</a:t>
            </a:r>
            <a:r>
              <a:rPr lang="en-US" sz="4450">
                <a:solidFill>
                  <a:srgbClr val="505468"/>
                </a:solidFill>
                <a:latin typeface="Instrument Sans Semi Bold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4450" err="1">
                <a:solidFill>
                  <a:srgbClr val="505468"/>
                </a:solidFill>
                <a:latin typeface="Instrument Sans Semi Bold"/>
                <a:ea typeface="Instrument Sans Semi Bold" pitchFamily="34" charset="-122"/>
                <a:cs typeface="Instrument Sans Semi Bold" pitchFamily="34" charset="-120"/>
              </a:rPr>
              <a:t>léta</a:t>
            </a:r>
            <a:r>
              <a:rPr lang="en-US" sz="4450">
                <a:solidFill>
                  <a:srgbClr val="505468"/>
                </a:solidFill>
                <a:latin typeface="Instrument Sans Semi Bold"/>
                <a:ea typeface="Instrument Sans Semi Bold" pitchFamily="34" charset="-122"/>
                <a:cs typeface="Instrument Sans Semi Bold" pitchFamily="34" charset="-120"/>
              </a:rPr>
              <a:t> a </a:t>
            </a:r>
            <a:r>
              <a:rPr lang="en-US" sz="4450" err="1">
                <a:solidFill>
                  <a:srgbClr val="505468"/>
                </a:solidFill>
                <a:latin typeface="Instrument Sans Semi Bold"/>
                <a:ea typeface="Instrument Sans Semi Bold" pitchFamily="34" charset="-122"/>
                <a:cs typeface="Instrument Sans Semi Bold" pitchFamily="34" charset="-120"/>
              </a:rPr>
              <a:t>odboj</a:t>
            </a:r>
            <a:r>
              <a:rPr lang="en-US" sz="4450">
                <a:solidFill>
                  <a:srgbClr val="505468"/>
                </a:solidFill>
                <a:latin typeface="Instrument Sans Semi Bold"/>
                <a:ea typeface="Instrument Sans Semi Bold" pitchFamily="34" charset="-122"/>
                <a:cs typeface="Instrument Sans Semi Bold" pitchFamily="34" charset="-120"/>
              </a:rPr>
              <a:t> </a:t>
            </a:r>
            <a:endParaRPr lang="en-US" sz="4450"/>
          </a:p>
        </p:txBody>
      </p:sp>
      <p:sp>
        <p:nvSpPr>
          <p:cNvPr id="4" name="Shape 1"/>
          <p:cNvSpPr/>
          <p:nvPr/>
        </p:nvSpPr>
        <p:spPr>
          <a:xfrm>
            <a:off x="793790" y="37958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83099" y="3880842"/>
            <a:ext cx="13168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2650"/>
          </a:p>
        </p:txBody>
      </p:sp>
      <p:sp>
        <p:nvSpPr>
          <p:cNvPr id="6" name="Text 3"/>
          <p:cNvSpPr/>
          <p:nvPr/>
        </p:nvSpPr>
        <p:spPr>
          <a:xfrm>
            <a:off x="1530906" y="37958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Vyvěšení vlajky</a:t>
            </a:r>
            <a:endParaRPr lang="en-US" sz="2200"/>
          </a:p>
        </p:txBody>
      </p:sp>
      <p:sp>
        <p:nvSpPr>
          <p:cNvPr id="7" name="Text 4"/>
          <p:cNvSpPr/>
          <p:nvPr/>
        </p:nvSpPr>
        <p:spPr>
          <a:xfrm>
            <a:off x="1530906" y="4286250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V roce 1942 někdo vyvěsil československou vlajku na kostelní věž. Gestapo zahájilo vyšetřování.</a:t>
            </a:r>
            <a:endParaRPr lang="en-US" sz="1750"/>
          </a:p>
        </p:txBody>
      </p:sp>
      <p:sp>
        <p:nvSpPr>
          <p:cNvPr id="8" name="Shape 5"/>
          <p:cNvSpPr/>
          <p:nvPr/>
        </p:nvSpPr>
        <p:spPr>
          <a:xfrm>
            <a:off x="4685467" y="37958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45844" y="3880842"/>
            <a:ext cx="189548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2650"/>
          </a:p>
        </p:txBody>
      </p:sp>
      <p:sp>
        <p:nvSpPr>
          <p:cNvPr id="10" name="Text 7"/>
          <p:cNvSpPr/>
          <p:nvPr/>
        </p:nvSpPr>
        <p:spPr>
          <a:xfrm>
            <a:off x="5422583" y="37958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Zatčení a propuštění</a:t>
            </a:r>
            <a:endParaRPr lang="en-US" sz="2200"/>
          </a:p>
        </p:txBody>
      </p:sp>
      <p:sp>
        <p:nvSpPr>
          <p:cNvPr id="11" name="Text 8"/>
          <p:cNvSpPr/>
          <p:nvPr/>
        </p:nvSpPr>
        <p:spPr>
          <a:xfrm>
            <a:off x="5422583" y="4286250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Ferdinand byl zatčen, ale nakonec propuštěn. Podařilo se mu ukrýt zbraně.</a:t>
            </a:r>
            <a:endParaRPr lang="en-US" sz="175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2158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Politická perzekuce</a:t>
            </a:r>
            <a:endParaRPr lang="en-US" sz="4450"/>
          </a:p>
        </p:txBody>
      </p:sp>
      <p:sp>
        <p:nvSpPr>
          <p:cNvPr id="4" name="Shape 1"/>
          <p:cNvSpPr/>
          <p:nvPr/>
        </p:nvSpPr>
        <p:spPr>
          <a:xfrm>
            <a:off x="6605111" y="2270522"/>
            <a:ext cx="30480" cy="4737378"/>
          </a:xfrm>
          <a:prstGeom prst="roundRect">
            <a:avLst>
              <a:gd name="adj" fmla="val 312558"/>
            </a:avLst>
          </a:prstGeom>
          <a:solidFill>
            <a:srgbClr val="C8C9CF"/>
          </a:solidFill>
          <a:ln/>
        </p:spPr>
      </p:sp>
      <p:sp>
        <p:nvSpPr>
          <p:cNvPr id="5" name="Shape 2"/>
          <p:cNvSpPr/>
          <p:nvPr/>
        </p:nvSpPr>
        <p:spPr>
          <a:xfrm>
            <a:off x="6845022" y="2765584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C8C9CF"/>
          </a:solidFill>
          <a:ln/>
        </p:spPr>
      </p:sp>
      <p:sp>
        <p:nvSpPr>
          <p:cNvPr id="6" name="Shape 3"/>
          <p:cNvSpPr/>
          <p:nvPr/>
        </p:nvSpPr>
        <p:spPr>
          <a:xfrm>
            <a:off x="6365200" y="252567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554510" y="2610683"/>
            <a:ext cx="13168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2650"/>
          </a:p>
        </p:txBody>
      </p:sp>
      <p:sp>
        <p:nvSpPr>
          <p:cNvPr id="8" name="Text 5"/>
          <p:cNvSpPr/>
          <p:nvPr/>
        </p:nvSpPr>
        <p:spPr>
          <a:xfrm>
            <a:off x="7867888" y="24973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1948</a:t>
            </a:r>
            <a:endParaRPr lang="en-US" sz="2200"/>
          </a:p>
        </p:txBody>
      </p:sp>
      <p:sp>
        <p:nvSpPr>
          <p:cNvPr id="9" name="Text 6"/>
          <p:cNvSpPr/>
          <p:nvPr/>
        </p:nvSpPr>
        <p:spPr>
          <a:xfrm>
            <a:off x="7867888" y="2987754"/>
            <a:ext cx="59687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Ferdinand zatčen za umožnění tisku letáků za svobodné volby. Vězněn v Jihlavě.</a:t>
            </a:r>
            <a:endParaRPr lang="en-US" sz="1750"/>
          </a:p>
        </p:txBody>
      </p:sp>
      <p:sp>
        <p:nvSpPr>
          <p:cNvPr id="10" name="Shape 7"/>
          <p:cNvSpPr/>
          <p:nvPr/>
        </p:nvSpPr>
        <p:spPr>
          <a:xfrm>
            <a:off x="6845022" y="4662249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C8C9CF"/>
          </a:solidFill>
          <a:ln/>
        </p:spPr>
      </p:sp>
      <p:sp>
        <p:nvSpPr>
          <p:cNvPr id="11" name="Shape 8"/>
          <p:cNvSpPr/>
          <p:nvPr/>
        </p:nvSpPr>
        <p:spPr>
          <a:xfrm>
            <a:off x="6365200" y="442233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525578" y="4507349"/>
            <a:ext cx="189548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2650"/>
          </a:p>
        </p:txBody>
      </p:sp>
      <p:sp>
        <p:nvSpPr>
          <p:cNvPr id="13" name="Text 10"/>
          <p:cNvSpPr/>
          <p:nvPr/>
        </p:nvSpPr>
        <p:spPr>
          <a:xfrm>
            <a:off x="7867888" y="43940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1949-1955</a:t>
            </a:r>
            <a:endParaRPr lang="en-US" sz="2200"/>
          </a:p>
        </p:txBody>
      </p:sp>
      <p:sp>
        <p:nvSpPr>
          <p:cNvPr id="14" name="Text 11"/>
          <p:cNvSpPr/>
          <p:nvPr/>
        </p:nvSpPr>
        <p:spPr>
          <a:xfrm>
            <a:off x="7867888" y="4884420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Odsouzen na 14 let. Vězněn v Plzni-Borech a Leopoldově.</a:t>
            </a:r>
            <a:endParaRPr lang="en-US" sz="1750"/>
          </a:p>
        </p:txBody>
      </p:sp>
      <p:sp>
        <p:nvSpPr>
          <p:cNvPr id="15" name="Shape 12"/>
          <p:cNvSpPr/>
          <p:nvPr/>
        </p:nvSpPr>
        <p:spPr>
          <a:xfrm>
            <a:off x="6845022" y="6196013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C8C9CF"/>
          </a:solidFill>
          <a:ln/>
        </p:spPr>
      </p:sp>
      <p:sp>
        <p:nvSpPr>
          <p:cNvPr id="16" name="Shape 13"/>
          <p:cNvSpPr/>
          <p:nvPr/>
        </p:nvSpPr>
        <p:spPr>
          <a:xfrm>
            <a:off x="6365200" y="595610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521768" y="6041112"/>
            <a:ext cx="197048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</a:t>
            </a:r>
            <a:endParaRPr lang="en-US" sz="2650"/>
          </a:p>
        </p:txBody>
      </p:sp>
      <p:sp>
        <p:nvSpPr>
          <p:cNvPr id="18" name="Text 15"/>
          <p:cNvSpPr/>
          <p:nvPr/>
        </p:nvSpPr>
        <p:spPr>
          <a:xfrm>
            <a:off x="7867888" y="59277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1955</a:t>
            </a:r>
            <a:endParaRPr lang="en-US" sz="2200"/>
          </a:p>
        </p:txBody>
      </p:sp>
      <p:sp>
        <p:nvSpPr>
          <p:cNvPr id="19" name="Text 16"/>
          <p:cNvSpPr/>
          <p:nvPr/>
        </p:nvSpPr>
        <p:spPr>
          <a:xfrm>
            <a:off x="7867888" y="6418183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Propuštěn ze zdravotních důvodů. Doma se uzdravil a žil </a:t>
            </a:r>
            <a:endParaRPr lang="en-US" sz="1750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CDAED127-D494-178C-999B-951CDD30CF3E}"/>
              </a:ext>
            </a:extLst>
          </p:cNvPr>
          <p:cNvSpPr/>
          <p:nvPr/>
        </p:nvSpPr>
        <p:spPr>
          <a:xfrm>
            <a:off x="12802437" y="7711704"/>
            <a:ext cx="1780916" cy="470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39960"/>
            <a:ext cx="765476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Život v době otcova uvěznění</a:t>
            </a:r>
            <a:endParaRPr lang="en-US" sz="4450"/>
          </a:p>
        </p:txBody>
      </p:sp>
      <p:sp>
        <p:nvSpPr>
          <p:cNvPr id="3" name="Text 1"/>
          <p:cNvSpPr/>
          <p:nvPr/>
        </p:nvSpPr>
        <p:spPr>
          <a:xfrm>
            <a:off x="793790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Dětství s dědečkem</a:t>
            </a:r>
            <a:endParaRPr lang="en-US" sz="2200"/>
          </a:p>
        </p:txBody>
      </p:sp>
      <p:sp>
        <p:nvSpPr>
          <p:cNvPr id="4" name="Text 2"/>
          <p:cNvSpPr/>
          <p:nvPr/>
        </p:nvSpPr>
        <p:spPr>
          <a:xfrm>
            <a:off x="793790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Jiří trávil většinu mládí s dědečkem. Naučil se včelařit, což byl dědečkův celoživotní koníček.</a:t>
            </a:r>
            <a:endParaRPr lang="en-US" sz="1750"/>
          </a:p>
        </p:txBody>
      </p:sp>
      <p:sp>
        <p:nvSpPr>
          <p:cNvPr id="5" name="Text 3"/>
          <p:cNvSpPr/>
          <p:nvPr/>
        </p:nvSpPr>
        <p:spPr>
          <a:xfrm>
            <a:off x="5332928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Návštěvy ve vězení</a:t>
            </a:r>
            <a:endParaRPr lang="en-US" sz="2200"/>
          </a:p>
        </p:txBody>
      </p:sp>
      <p:sp>
        <p:nvSpPr>
          <p:cNvPr id="6" name="Text 4"/>
          <p:cNvSpPr/>
          <p:nvPr/>
        </p:nvSpPr>
        <p:spPr>
          <a:xfrm>
            <a:off x="5332928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Za otcem se jezdilo jen dvakrát ročně na 20 minut. Setkání probíhala v dlouhé místnosti.</a:t>
            </a:r>
            <a:endParaRPr lang="en-US" sz="1750"/>
          </a:p>
        </p:txBody>
      </p:sp>
      <p:sp>
        <p:nvSpPr>
          <p:cNvPr id="7" name="Text 5"/>
          <p:cNvSpPr/>
          <p:nvPr/>
        </p:nvSpPr>
        <p:spPr>
          <a:xfrm>
            <a:off x="9872067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Otcovy zkušenosti</a:t>
            </a:r>
            <a:endParaRPr lang="en-US" sz="2200"/>
          </a:p>
        </p:txBody>
      </p:sp>
      <p:sp>
        <p:nvSpPr>
          <p:cNvPr id="8" name="Text 6"/>
          <p:cNvSpPr/>
          <p:nvPr/>
        </p:nvSpPr>
        <p:spPr>
          <a:xfrm>
            <a:off x="9872067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V Leopoldově se otec seznámil s mnoha zajímavými osobnostmi, včetně biskupů a intelektuálů.</a:t>
            </a:r>
            <a:endParaRPr lang="en-US" sz="175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5A895F4-B60F-8C57-E2B8-42287F42BB7A}"/>
              </a:ext>
            </a:extLst>
          </p:cNvPr>
          <p:cNvSpPr/>
          <p:nvPr/>
        </p:nvSpPr>
        <p:spPr>
          <a:xfrm>
            <a:off x="12752034" y="7778908"/>
            <a:ext cx="1814518" cy="386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607" y="2661166"/>
            <a:ext cx="4919186" cy="2907149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868561"/>
            <a:ext cx="619363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Vzdělání a kariéra Jiřího</a:t>
            </a:r>
            <a:endParaRPr lang="en-US" sz="4450"/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1917502"/>
            <a:ext cx="1134070" cy="1814513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268022" y="21443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Učení v zemědělství</a:t>
            </a:r>
            <a:endParaRPr lang="en-US" sz="2200"/>
          </a:p>
        </p:txBody>
      </p:sp>
      <p:sp>
        <p:nvSpPr>
          <p:cNvPr id="7" name="Text 2"/>
          <p:cNvSpPr/>
          <p:nvPr/>
        </p:nvSpPr>
        <p:spPr>
          <a:xfrm>
            <a:off x="2268022" y="2634734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Jiří nemohl studovat na střední škole. Šel do učení v zemědělství a Madetě.</a:t>
            </a:r>
            <a:endParaRPr lang="en-US" sz="175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3732014"/>
            <a:ext cx="1134070" cy="1814513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2268022" y="39588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Studium na VŠCHT</a:t>
            </a:r>
            <a:endParaRPr lang="en-US" sz="2200"/>
          </a:p>
        </p:txBody>
      </p:sp>
      <p:sp>
        <p:nvSpPr>
          <p:cNvPr id="10" name="Text 4"/>
          <p:cNvSpPr/>
          <p:nvPr/>
        </p:nvSpPr>
        <p:spPr>
          <a:xfrm>
            <a:off x="2268022" y="4449247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Později studoval na Vysoké škole chemicko-technologické.</a:t>
            </a:r>
            <a:endParaRPr lang="en-US" sz="175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5546527"/>
            <a:ext cx="1134070" cy="1814513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2268022" y="5773341"/>
            <a:ext cx="29504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Kariéra v mlékárenství</a:t>
            </a:r>
            <a:endParaRPr lang="en-US" sz="2200"/>
          </a:p>
        </p:txBody>
      </p:sp>
      <p:sp>
        <p:nvSpPr>
          <p:cNvPr id="13" name="Text 6"/>
          <p:cNvSpPr/>
          <p:nvPr/>
        </p:nvSpPr>
        <p:spPr>
          <a:xfrm>
            <a:off x="2268022" y="6263759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Po vojně pracoval v mlékárenském průmyslu. Podával zlepšováky a stal se mistrem.</a:t>
            </a:r>
            <a:endParaRPr lang="en-US" sz="175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10320"/>
            <a:ext cx="73088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Politická aktivita a následky</a:t>
            </a:r>
            <a:endParaRPr lang="en-US" sz="4450"/>
          </a:p>
        </p:txBody>
      </p:sp>
      <p:sp>
        <p:nvSpPr>
          <p:cNvPr id="4" name="Shape 1"/>
          <p:cNvSpPr/>
          <p:nvPr/>
        </p:nvSpPr>
        <p:spPr>
          <a:xfrm>
            <a:off x="793790" y="2659261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28936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Založení organizace</a:t>
            </a:r>
            <a:endParaRPr lang="en-US" sz="2200"/>
          </a:p>
        </p:txBody>
      </p:sp>
      <p:sp>
        <p:nvSpPr>
          <p:cNvPr id="6" name="Text 3"/>
          <p:cNvSpPr/>
          <p:nvPr/>
        </p:nvSpPr>
        <p:spPr>
          <a:xfrm>
            <a:off x="1028224" y="3384113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22. srpna založil v Jaroměři organizaci "Svobodné mládeže".</a:t>
            </a:r>
            <a:endParaRPr lang="en-US" sz="1750"/>
          </a:p>
        </p:txBody>
      </p:sp>
      <p:sp>
        <p:nvSpPr>
          <p:cNvPr id="7" name="Shape 4"/>
          <p:cNvSpPr/>
          <p:nvPr/>
        </p:nvSpPr>
        <p:spPr>
          <a:xfrm>
            <a:off x="4685467" y="2659261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2893695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Aktivity během okupace</a:t>
            </a:r>
            <a:endParaRPr lang="en-US" sz="2200"/>
          </a:p>
        </p:txBody>
      </p:sp>
      <p:sp>
        <p:nvSpPr>
          <p:cNvPr id="9" name="Text 6"/>
          <p:cNvSpPr/>
          <p:nvPr/>
        </p:nvSpPr>
        <p:spPr>
          <a:xfrm>
            <a:off x="4919901" y="3738443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Měnil směrovky a sepsal petici na 14. sjezd KSČ.</a:t>
            </a:r>
            <a:endParaRPr lang="en-US" sz="1750"/>
          </a:p>
        </p:txBody>
      </p:sp>
      <p:sp>
        <p:nvSpPr>
          <p:cNvPr id="10" name="Shape 7"/>
          <p:cNvSpPr/>
          <p:nvPr/>
        </p:nvSpPr>
        <p:spPr>
          <a:xfrm>
            <a:off x="793790" y="4934069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1685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Vyloučení ze školy</a:t>
            </a:r>
            <a:endParaRPr lang="en-US" sz="2200"/>
          </a:p>
        </p:txBody>
      </p:sp>
      <p:sp>
        <p:nvSpPr>
          <p:cNvPr id="12" name="Text 9"/>
          <p:cNvSpPr/>
          <p:nvPr/>
        </p:nvSpPr>
        <p:spPr>
          <a:xfrm>
            <a:off x="1028224" y="5658922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Byl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7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vyhozen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7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před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7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státní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7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závěrečnou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7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zkouškou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a </a:t>
            </a:r>
            <a:r>
              <a:rPr lang="en-US" sz="17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musel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7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na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7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vojnu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k </a:t>
            </a:r>
            <a:r>
              <a:rPr lang="cs-CZ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podřadnému útvaru (něco podobného jako PTP z 50. let)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754</Words>
  <Application>Microsoft Office PowerPoint</Application>
  <PresentationFormat>Vlastní</PresentationFormat>
  <Paragraphs>135</Paragraphs>
  <Slides>19</Slides>
  <Notes>15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petr.polak</cp:lastModifiedBy>
  <cp:revision>47</cp:revision>
  <dcterms:created xsi:type="dcterms:W3CDTF">2024-11-27T12:25:31Z</dcterms:created>
  <dcterms:modified xsi:type="dcterms:W3CDTF">2025-01-26T22:31:45Z</dcterms:modified>
</cp:coreProperties>
</file>